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5" r:id="rId2"/>
    <p:sldId id="256" r:id="rId3"/>
    <p:sldId id="270" r:id="rId4"/>
    <p:sldId id="260" r:id="rId5"/>
    <p:sldId id="262" r:id="rId6"/>
    <p:sldId id="276" r:id="rId7"/>
    <p:sldId id="261" r:id="rId8"/>
    <p:sldId id="267" r:id="rId9"/>
    <p:sldId id="266" r:id="rId10"/>
    <p:sldId id="278" r:id="rId11"/>
    <p:sldId id="277" r:id="rId12"/>
    <p:sldId id="269" r:id="rId13"/>
    <p:sldId id="272" r:id="rId14"/>
    <p:sldId id="279" r:id="rId15"/>
    <p:sldId id="263" r:id="rId16"/>
    <p:sldId id="271" r:id="rId17"/>
    <p:sldId id="280" r:id="rId18"/>
    <p:sldId id="284" r:id="rId19"/>
  </p:sldIdLst>
  <p:sldSz cx="9144000" cy="6858000" type="screen4x3"/>
  <p:notesSz cx="6858000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E2004-991F-4ED5-BB76-69B53D027397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327D5-C915-490D-8D79-67B96F02BE5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9955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FB097-8F76-42C1-A2BD-663F040329BC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8C47B-7BEA-4E72-8F75-165366C517E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996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หมายถึง วิธีสอนหรือวิธีการจัดการเรียนรู้เพื่อให้บรรลุตัวชี้วัดและมาตรฐานที่กำหนดไว้  ผู้สอนต้องศึกษาวิธีสอนก่อนที่จะเลือกว่าวิธีสอนใดที่เหมาะสมที่จะนำมาใช้จัดกิจกรรมการเรียนรู้ แล้วนำมาเขียนตามลำดับขั้นตอน </a:t>
            </a: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8C47B-7BEA-4E72-8F75-165366C517EA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E225E-D4AF-41C9-A254-5AF1BEF66B76}" type="datetimeFigureOut">
              <a:rPr lang="th-TH" smtClean="0"/>
              <a:pPr/>
              <a:t>26/03/58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3D06-A847-432C-9C60-5C28E9F983B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hyperlink" Target="http://www.google.co.th/url?sa=i&amp;rct=j&amp;q=&amp;esrc=s&amp;source=images&amp;cd=&amp;cad=rja&amp;uact=8&amp;ved=0CAcQjRw&amp;url=http://www.pttplc.com/th/Sustainability/Environment/Stewardship/Pages/Footprint-Reduction.aspx&amp;ei=kCXgVIGGFcOMuASfoYGQBg&amp;bvm=bv.85970519,d.c2E&amp;psig=AFQjCNGyMkjAmU-4xK-A08WLYClZgs-FYw&amp;ust=1424062202493052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142852"/>
            <a:ext cx="52864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การวิเคราะห์เนื้อหาสาระ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214282" y="2214554"/>
          <a:ext cx="8786874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3286148"/>
                <a:gridCol w="2857520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สาระการเรียนรู้แกนกลาง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สาระท้องถิ่น</a:t>
                      </a:r>
                      <a:b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(ถ้ามี)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ป.6/1 </a:t>
                      </a: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สำรวจและอภิปรายความสัมพันธ์ของกลุ่มสิ่งมีชีวิตในแหล่งที่อยู่ต่างๆ </a:t>
                      </a:r>
                      <a:endParaRPr lang="th-TH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 กลุ่มสิ่งมีชีวิตในแหล่งที่อยู่ต่างๆ มีความสัมพันธ์กัน และมีความสัมพันธ์กับแหล่งที่อยู่ในลักษณะของแหล่งที่อยู่อาศัย</a:t>
                      </a: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แหล่งสืบพันธุ์ และแหล่งเลี้ยงดูลูกอ่อน 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...............................</a:t>
                      </a:r>
                      <a:endParaRPr lang="th-TH" sz="32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7356" y="142852"/>
            <a:ext cx="92869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4282" y="1071546"/>
            <a:ext cx="40142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กลุ่มสาระการเรียนรู้วิทยาศาสตร์</a:t>
            </a:r>
            <a:br>
              <a:rPr lang="th-TH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สาระที่ 2 ชีวิตกับสิ่งแวดล้อม    ว.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2.1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142852"/>
            <a:ext cx="52864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การวิเคราะห์เนื้อหาสาระ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357126" y="2714620"/>
          <a:ext cx="8786874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3714776"/>
                <a:gridCol w="2000264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สาระการเรียนรู้แกนกลาง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สาระท้องถิ่น</a:t>
                      </a:r>
                      <a:b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(ถ้ามี)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ม.3/3</a:t>
                      </a: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อภิปรายการทำงานโดยใช้ทักษะการจัดการเพื่อการประหยัดพลังงานทรัพยากรและสิ่งแวดล้อม </a:t>
                      </a:r>
                      <a:endParaRPr lang="th-TH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การใช้พลังงาน ทรัพยากรอย่างคุ่มค่าและยั่งยืน เป็นคุณธรรมในการทำงาน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การใช้พลังงานและทรัพยากรในท้องถิ่นอย่างประหยัดและคุ้มค่า</a:t>
                      </a:r>
                      <a:r>
                        <a:rPr lang="th-TH" sz="32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32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7356" y="142853"/>
            <a:ext cx="92869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57158" y="928670"/>
            <a:ext cx="5527475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กลุ่มสาระการเรียนรู้การงานอาชีพและเทคโนโลยี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สาระที่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การดำรงชีวิตและครอบครัว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มาตรฐาน ง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....................................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285728"/>
            <a:ext cx="685804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การวิเคราะห์กระบวนการจัดกิจกรรมการเรียนรู้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14290"/>
            <a:ext cx="100013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/>
              <a:t> </a:t>
            </a:r>
            <a:r>
              <a:rPr lang="en-US" sz="5400" b="1" dirty="0" smtClean="0">
                <a:latin typeface="Angsana New" pitchFamily="18" charset="-34"/>
                <a:cs typeface="Angsana New" pitchFamily="18" charset="-34"/>
              </a:rPr>
              <a:t>3</a:t>
            </a:r>
            <a:endParaRPr lang="th-TH" sz="54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1357298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การเลือกวิธีสอนต้องสอดคล้องกับตัวชี้วัด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143116"/>
            <a:ext cx="70723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วิธีสอนที่เน้นการพัฒนาความรู้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วิธีสอนที่เน้นการพัฒนาทักษะ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วิธีสอนที่เน้นพัฒนากระบวนการคิด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วิธีสอนที่เน้นการสร้างองค์ความรู้ด้วยตนเอง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วิธีสอนที่เน้นการพัฒนาคุณธรรม จริยธรรม ค่านิยม เจตคติ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                   เป็นต้น 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ความมีวินัย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142984"/>
            <a:ext cx="2928926" cy="1885952"/>
          </a:xfrm>
          <a:prstGeom prst="rect">
            <a:avLst/>
          </a:prstGeom>
          <a:noFill/>
        </p:spPr>
      </p:pic>
      <p:pic>
        <p:nvPicPr>
          <p:cNvPr id="1028" name="Picture 4" descr="ผลการค้นหารูปภาพสำหรับ จิตสาธารณ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000372"/>
            <a:ext cx="2928926" cy="1847851"/>
          </a:xfrm>
          <a:prstGeom prst="rect">
            <a:avLst/>
          </a:prstGeom>
          <a:noFill/>
        </p:spPr>
      </p:pic>
      <p:pic>
        <p:nvPicPr>
          <p:cNvPr id="1030" name="Picture 6" descr="ผลการค้นหารูปภาพสำหรับ เศรษฐกิจพอเพียง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5072074"/>
            <a:ext cx="3147290" cy="1785926"/>
          </a:xfrm>
          <a:prstGeom prst="rect">
            <a:avLst/>
          </a:prstGeom>
          <a:noFill/>
        </p:spPr>
      </p:pic>
      <p:pic>
        <p:nvPicPr>
          <p:cNvPr id="1032" name="Picture 8" descr="ผลการค้นหารูปภาพสำหรับ เศรษฐกิจพอเพียง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91608" y="5143511"/>
            <a:ext cx="3287993" cy="1714489"/>
          </a:xfrm>
          <a:prstGeom prst="rect">
            <a:avLst/>
          </a:prstGeom>
          <a:noFill/>
        </p:spPr>
      </p:pic>
      <p:pic>
        <p:nvPicPr>
          <p:cNvPr id="1034" name="Picture 10" descr="ผลการค้นหารูปภาพสำหรับ สิ่งแวดล้อม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142984"/>
            <a:ext cx="3071802" cy="2147891"/>
          </a:xfrm>
          <a:prstGeom prst="rect">
            <a:avLst/>
          </a:prstGeom>
          <a:noFill/>
        </p:spPr>
      </p:pic>
      <p:pic>
        <p:nvPicPr>
          <p:cNvPr id="1036" name="Picture 12" descr="https://encrypted-tbn3.gstatic.com/images?q=tbn:ANd9GcRsJMhU9PJpralCs0WeIYanVj945P94pmvrtTJRuzJIUEe_tBAt-A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286124"/>
            <a:ext cx="3071802" cy="1409700"/>
          </a:xfrm>
          <a:prstGeom prst="rect">
            <a:avLst/>
          </a:prstGeom>
          <a:noFill/>
        </p:spPr>
      </p:pic>
      <p:sp>
        <p:nvSpPr>
          <p:cNvPr id="10" name="วงรี 9"/>
          <p:cNvSpPr/>
          <p:nvPr/>
        </p:nvSpPr>
        <p:spPr>
          <a:xfrm>
            <a:off x="1643042" y="1571612"/>
            <a:ext cx="3071834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สิ่งแวดล้อมศึกษา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4143372" y="1643050"/>
            <a:ext cx="3214710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ความเป็นพลเมือง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2928926" y="3571876"/>
            <a:ext cx="328614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หลักปรัชญาของเศรษฐกิจพอเพียง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 rot="5400000">
            <a:off x="3357554" y="2714620"/>
            <a:ext cx="2214578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สังคม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สี่เหลี่ยมมุมมน 13"/>
          <p:cNvSpPr/>
          <p:nvPr/>
        </p:nvSpPr>
        <p:spPr>
          <a:xfrm rot="1595834">
            <a:off x="4312126" y="3830545"/>
            <a:ext cx="1928826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เศรษฐกิจ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สี่เหลี่ยมมุมมน 14"/>
          <p:cNvSpPr/>
          <p:nvPr/>
        </p:nvSpPr>
        <p:spPr>
          <a:xfrm rot="20043925">
            <a:off x="2372115" y="3800502"/>
            <a:ext cx="2500330" cy="64294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สิ่งแวดล้อม</a:t>
            </a:r>
            <a:endParaRPr lang="th-TH" sz="3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"/>
            <a:ext cx="9144000" cy="1200329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กระบวนทัศน์ในการจัดการเรียนรู้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สิ่งแวดล้อมศึกษาเพื่อการพัฒนาอย่างยั่งยืน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42852"/>
            <a:ext cx="814393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การจัดทำแผนการจัดการเรียนรู้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การสิ่งแวดล้อมศึกษา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142984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1. ให้แต่ละจังหวัดจัดทำแผนการเรียนรู้ทุกชั้นปี ป.1 ถึง ม.3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สพ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ม. จัดทำแผนการจัดการเรียนรู้ ม.1ถึง ม.3 และ ม. 4 – 6</a:t>
            </a:r>
            <a:br>
              <a:rPr lang="th-TH" sz="36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3. แบ่งผู้เข้าร่วมประกวดจัดทำแผนการจัดการเรียนรู้แต่ละชั้นปี  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928670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การวิเคราะห์ตัวชี้วัดเพื่อนำไปสู่การออกแบบการจัดการเรียนรู้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0"/>
            <a:ext cx="4500594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ฝึกปฏิบัติกิจกรรม</a:t>
            </a:r>
            <a:endParaRPr lang="th-TH" sz="4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89297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เลือกตัวชี้วัด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ในกลุ่มสาระและชั้นที่รับผิดชอบ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จำแนกส่วนประกอบของตัวชี้วัด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มีอะไรบ้างที่ต้องการให้เกิดกับผู้เรียน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และบอกด้วยว่าส่วนประกอบที่แยกออกมาเป็น (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K  A  P)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282" y="3357562"/>
            <a:ext cx="89297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นำตัวชี้วัดมาวิเคราะห์เนื้อหาสาระการเรียนรู้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ที่ต้องการให้เกิดกับ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ผู้เรียน (สาระการเรียนรู้แกนกลาง และสาระการเรียนรู้ท้องถิ่น/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สภาพปัญหาความต้องการและบริบทของท้องถิ่น)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ออกแบบการเรียนรู้ โดยการเลือกวิธีการสอนไปใช้จัดการเรียนรู้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ที่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สามารถทำให้ผู้เรียนเกิด ความรู้  หรือทักษะ หรือเจตคติตามที่กำหนด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ไว้ตามตัวชี้วัด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0" y="1000108"/>
          <a:ext cx="9144001" cy="3852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267"/>
                <a:gridCol w="1354666"/>
                <a:gridCol w="1078042"/>
                <a:gridCol w="1075765"/>
                <a:gridCol w="1232860"/>
                <a:gridCol w="1219200"/>
                <a:gridCol w="1083733"/>
                <a:gridCol w="115146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</a:txBody>
                  <a:tcPr horzOverflow="overflow"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ความคิด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รวบยอด</a:t>
                      </a:r>
                    </a:p>
                  </a:txBody>
                  <a:tcPr horzOverflow="overflow"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สาระ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การเรียนรู้</a:t>
                      </a:r>
                    </a:p>
                    <a:p>
                      <a:endParaRPr lang="th-TH" sz="24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สมรรถนะสำคัญ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คุณลักษณะ</a:t>
                      </a:r>
                    </a:p>
                    <a:p>
                      <a:pPr algn="ctr"/>
                      <a:endParaRPr lang="th-TH" sz="24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จุดมุ่งหมาย</a:t>
                      </a:r>
                      <a:b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สิ่งแวดล้อมศึกษา</a:t>
                      </a:r>
                    </a:p>
                  </a:txBody>
                  <a:tcPr horzOverflow="overflow"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การจัดกิจกรรมการเรียนรู้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solidFill>
                      <a:srgbClr val="94DF8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การวัดผลประเมินผล</a:t>
                      </a:r>
                    </a:p>
                  </a:txBody>
                  <a:tcPr horzOverflow="overflow">
                    <a:solidFill>
                      <a:srgbClr val="94DF8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ผู้เรียนรู้อะไร</a:t>
                      </a:r>
                      <a:b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ผู้เรียนทำอะไรได้บ้าง</a:t>
                      </a:r>
                    </a:p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ขั้นนำ</a:t>
                      </a:r>
                      <a:b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ขั้นสอน</a:t>
                      </a:r>
                      <a:b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b="1" dirty="0" smtClean="0">
                          <a:latin typeface="TH SarabunPSK" pitchFamily="34" charset="-34"/>
                          <a:cs typeface="TH SarabunPSK" pitchFamily="34" charset="-34"/>
                        </a:rPr>
                        <a:t>ขั้นสรุป</a:t>
                      </a:r>
                      <a:endParaRPr lang="th-TH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71472" y="142852"/>
            <a:ext cx="8229600" cy="85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การออกแบบแผนการเรียนรู้สิ่งแวดล้อมศึกษา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142852"/>
            <a:ext cx="785818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แผนการจัดการเรียนรู้</a:t>
            </a:r>
            <a:r>
              <a:rPr lang="th-TH" sz="3600" b="1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การสิ่งแวดล้อมศึกษา 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857232"/>
            <a:ext cx="81439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	ม. 1    จำนวน  1  แผนการเรียนรู้ 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	ม.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2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จำนวน   1  แผนการเรียนรู้</a:t>
            </a: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ม.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3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   1  แผนการเรียนรู้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ม.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4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   1  แผนการเรียนรู้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ม.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5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   1  แผนการเรียนรู้ </a:t>
            </a:r>
            <a:endParaRPr lang="th-TH" sz="32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	ม.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>6 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200" dirty="0">
                <a:latin typeface="TH SarabunPSK" pitchFamily="34" charset="-34"/>
                <a:cs typeface="TH SarabunPSK" pitchFamily="34" charset="-34"/>
              </a:rPr>
              <a:t>จำนวน   1  แผนการเรียนรู้ 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0"/>
            <a:ext cx="5857916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องค์ประกอบของแผนการจัดการเรียนรู้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71480"/>
            <a:ext cx="6905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มาตรฐานการเรียนรู้ /ตัวชี้วัด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สาระสำคัญ/ความคิดรวบยอด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สาระการเรียนรู้แกนกลาง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3.2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สาระการเรียนรู้ท้องถิ่น (ถ้ามี)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สมรรถนะสำคัญ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คุณลักษณะอันพึงประสงค์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จุดมุ่งหมายสิ่งแวดล้อมศึกษา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กิจกรรมการเรียนรู้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8.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สื่อและแหล่งเรียนรู้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9.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การวัดและประเมินผล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เวลาเรียน จำนวนชั่วโมง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เล็บปีกกาขวา 3"/>
          <p:cNvSpPr/>
          <p:nvPr/>
        </p:nvSpPr>
        <p:spPr>
          <a:xfrm>
            <a:off x="4857752" y="714356"/>
            <a:ext cx="571504" cy="35719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572132" y="2214554"/>
            <a:ext cx="27146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3428992" y="5786454"/>
            <a:ext cx="107157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4744" y="4572008"/>
            <a:ext cx="54292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การวางแผนการเรียนรู้ให้สอดคล้องกับเป้าหมาย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วงเล็บปีกกาขวา 9"/>
          <p:cNvSpPr/>
          <p:nvPr/>
        </p:nvSpPr>
        <p:spPr>
          <a:xfrm>
            <a:off x="3286116" y="4714884"/>
            <a:ext cx="357190" cy="7143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357686" y="5357826"/>
            <a:ext cx="457203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การวัด/ประเมินในสิ่งที่นักเรียนได้เรียน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20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581" y="118896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แผนการจัดการเรียนรู้สิ่งแวดล้อมศึกษา</a:t>
            </a:r>
            <a:endParaRPr lang="th-T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3314" name="Picture 2" descr="ผลการค้นหารูปภาพสำหรับ คร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4363158" cy="3357586"/>
          </a:xfrm>
          <a:prstGeom prst="rect">
            <a:avLst/>
          </a:prstGeom>
          <a:noFill/>
        </p:spPr>
      </p:pic>
      <p:pic>
        <p:nvPicPr>
          <p:cNvPr id="13316" name="Picture 4" descr="ผลการค้นหารูปภาพสำหรับ คร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928802"/>
            <a:ext cx="4402546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0"/>
            <a:ext cx="5857916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องค์ประกอบของแผนการจัดการเรียนรู้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571480"/>
            <a:ext cx="6905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มาตรฐานการเรียนรู้ /ตัวชี้วัด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สาระสำคัญ/ความคิดรวบยอด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3.1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สาระการเรียนรู้แกนกลาง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3.2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สาระการเรียนรู้ท้องถิ่น (ถ้ามี)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สมรรถนะสำคัญ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คุณลักษณะอันพึงประสงค์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จุดมุ่งหมายสิ่งแวดล้อมศึกษา</a:t>
            </a: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7.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กิจกรรมการเรียนรู้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8.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 สื่อและแหล่งเรียนรู้ 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9.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การวัดและประเมินผล</a:t>
            </a:r>
          </a:p>
          <a:p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10.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เวลาเรียน จำนวนชั่วโมง</a:t>
            </a:r>
            <a:endParaRPr lang="en-US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วงเล็บปีกกาขวา 3"/>
          <p:cNvSpPr/>
          <p:nvPr/>
        </p:nvSpPr>
        <p:spPr>
          <a:xfrm>
            <a:off x="4857752" y="714356"/>
            <a:ext cx="571504" cy="35719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5572132" y="2214554"/>
            <a:ext cx="271461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เป้าหมายการเรียนรู้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3428992" y="5786454"/>
            <a:ext cx="107157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4744" y="4572008"/>
            <a:ext cx="54292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การวางแผนการเรียนรู้ให้สอดคล้องกับเป้าหมาย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วงเล็บปีกกาขวา 9"/>
          <p:cNvSpPr/>
          <p:nvPr/>
        </p:nvSpPr>
        <p:spPr>
          <a:xfrm>
            <a:off x="3286116" y="4714884"/>
            <a:ext cx="357190" cy="71438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4357686" y="5357826"/>
            <a:ext cx="4572032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การวัด/ประเมินในสิ่งที่นักเรียนได้เรียน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203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 smtClean="0">
                <a:latin typeface="TH SarabunPSK" pitchFamily="34" charset="-34"/>
                <a:cs typeface="TH SarabunPSK" pitchFamily="34" charset="-34"/>
              </a:rPr>
              <a:t>ขั้นตอนการออกแบบการเรียนรู้</a:t>
            </a:r>
            <a:endParaRPr lang="th-TH" sz="48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1643050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เพื่อ ?</a:t>
            </a:r>
            <a:endParaRPr lang="th-TH" sz="96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2857496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จำแนกแยกแยะส่วนประกอบของตัวชี้วัดมีอะไรบ้าง</a:t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ที่ต้องการให้เกิดกับผู้เรียน  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4286256"/>
            <a:ext cx="7572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องค์ความรู้ 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Knowledge)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ทักษะ/กระบวนการเรียนรู้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Skills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Process)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  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เจตคติ  (</a:t>
            </a:r>
            <a:r>
              <a:rPr lang="en-US" sz="4000" b="1" dirty="0" smtClean="0">
                <a:latin typeface="TH SarabunPSK" pitchFamily="34" charset="-34"/>
                <a:cs typeface="TH SarabunPSK" pitchFamily="34" charset="-34"/>
              </a:rPr>
              <a:t>Attitude)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928670"/>
            <a:ext cx="857256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sz="40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5400" b="1" dirty="0" smtClean="0">
                <a:latin typeface="TH SarabunPSK" pitchFamily="34" charset="-34"/>
                <a:cs typeface="TH SarabunPSK" pitchFamily="34" charset="-34"/>
              </a:rPr>
              <a:t>1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857224" y="4357694"/>
            <a:ext cx="7858180" cy="228601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1428728" y="928670"/>
            <a:ext cx="52864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การวิเคราะห์มาตรฐาน/ตัวชี้วัด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คำหลักหรือคำสำคัญในตัวชี้วัด/จุดประสงค์ที่นำไปสู่ตัวชี้วัด 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928670"/>
            <a:ext cx="3143272" cy="56323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ด้านความรู้ </a:t>
            </a:r>
            <a:b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ได้แก่ รู้จัก รู้จำ เข้าใจ  วิเคราะห์ สังเคราะห์ บอก ระบุ สรุป เชื่อมโยง  ประเมิน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ตีความหมายเปรียบเทียบ วิพากษ์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คิดรวบยอด วิจารณ์ วิจารณญาณ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รวบยอด</a:t>
            </a:r>
            <a:r>
              <a:rPr lang="th-TH" sz="3600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การ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เป็นต้น 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928670"/>
            <a:ext cx="2571768" cy="56323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ด้านทักษะ </a:t>
            </a:r>
            <a:b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ได้แก่ ปฏิบัติ  แสดง  สำรวจ  นำเสนอ  ตรวจสอบ  ทดลอง  สาธิต นำไปใช้ มีส่วนร่วมอภิปราย  ประยุกต์  สร้างสรรค์  กลยุทธ์  แก้ปัญหา  เป็นต้น</a:t>
            </a: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928670"/>
            <a:ext cx="2571768" cy="563231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ด้านเจตคติ</a:t>
            </a:r>
            <a:r>
              <a:rPr lang="en-US" sz="3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ได้แก่ ชื่นชม  เห็นคุณค่า  ภูมิใจ  รัก  ศรัทธา  ซาบซึ้ง 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หวงแหน  นิยม  </a:t>
            </a:r>
            <a:br>
              <a:rPr lang="th-TH" sz="36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พึงพอใจ  เห็นความสำคัญ  เห็นประโยชน์  ยอมรับ   เป็นต้น </a:t>
            </a:r>
          </a:p>
          <a:p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1000108"/>
            <a:ext cx="86439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กลุ่มสาระการเรียนรู้วิทยาศาสตร์ </a:t>
            </a: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ชั้น</a:t>
            </a:r>
            <a:r>
              <a:rPr lang="th-TH" sz="3200" smtClean="0">
                <a:latin typeface="TH SarabunPSK" pitchFamily="34" charset="-34"/>
                <a:cs typeface="TH SarabunPSK" pitchFamily="34" charset="-34"/>
              </a:rPr>
              <a:t>  ป.6</a:t>
            </a:r>
            <a:r>
              <a:rPr lang="th-TH" sz="3200" b="1" smtClean="0">
                <a:latin typeface="TH SarabunPSK" pitchFamily="34" charset="-34"/>
                <a:cs typeface="TH SarabunPSK" pitchFamily="34" charset="-34"/>
              </a:rPr>
              <a:t>                          </a:t>
            </a:r>
            <a:r>
              <a:rPr lang="en-US" sz="3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สาระที่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ชีวิตกับสิ่งแวดล้อม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มาตรฐาน ว2.1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เข้าใจสิ่งแวดล้อมในท้องถิ่น ความสัมพันธ์ระหว่างสิ่งแวดล้อมกับสิ่งมีชีวิตความสัมพันธ์ระหว่างสิ่งมีชีวิตต่างๆ ในระบบนิเวศ มีกระบวนการสืบเสาะหาความรู้ และจิตวิทยาศาสตร์ สื่อสารสิ่งที่เรียนรู้และนำความรู้ไปใช้ประโยชน์ 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ตัวชี้วัด ป.6/1 </a:t>
            </a: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สำรวจและอภิปรายความสัมพันธ์ของกลุ่มสิ่งมีชีวิตในแหล่งที่อยู่</a:t>
            </a:r>
            <a:br>
              <a:rPr lang="th-TH" sz="3200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dirty="0" smtClean="0">
                <a:latin typeface="TH SarabunPSK" pitchFamily="34" charset="-34"/>
                <a:cs typeface="TH SarabunPSK" pitchFamily="34" charset="-34"/>
              </a:rPr>
              <a:t>                   ต่างๆ </a:t>
            </a:r>
            <a:endParaRPr lang="th-TH" sz="3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00298" y="0"/>
            <a:ext cx="4071966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การวิเคราะห์ตัวชี้วัด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92919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คำสำคัญ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572140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สำรวจ   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5572140"/>
            <a:ext cx="785818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/>
              <a:t>   </a:t>
            </a:r>
            <a:r>
              <a:rPr lang="en-US" dirty="0" smtClean="0"/>
              <a:t>P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6215082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อภิปราย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6215082"/>
            <a:ext cx="785818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/>
              <a:t>  </a:t>
            </a:r>
            <a:r>
              <a:rPr lang="en-US" dirty="0" smtClean="0"/>
              <a:t>K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1000108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กลุ่มสาระการงานอาชีพและเทคโนโลยี           ชั้น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ม.2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สาระที่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การออกแบบและเทคโนโลยี 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มาตรฐาน ง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1.1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เข้าใจการทำงาน มีความคิดสร้างสรรค์ มีทักษะกระบวนการทำงาน ทักษะการจัดการ ทักษะกระบวนการแก้ปัญหา ทักษะการทำงานร่วมกัน และทักษะการแสวงหาความรู้ มีคุณธรรม และลักษณะนิสัยในการทำงาน มีจิตสำนึกในการใช้พลังงาน ทรัพยากรและสิ่งแวดล้อม เพื่อการดำรงชีวิตและครอบครัว</a:t>
            </a:r>
            <a:br>
              <a:rPr lang="th-TH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ตัวชี้วัด ม.3/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3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อภิปรายการทำงานโดยใช้ทักษะการจัดการเพื่อการประหยัดพลังงานทรัพยากรและสิ่งแวดล้อม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4500570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คำสำคัญ 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2500298" y="0"/>
            <a:ext cx="4071966" cy="85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การวิเคราะห์ตัวชี้วัด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514351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อภิปราย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5143512"/>
            <a:ext cx="857256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K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5857892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- ทักษะการจัดการ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4744" y="5929330"/>
            <a:ext cx="857256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85728"/>
            <a:ext cx="92869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57166"/>
            <a:ext cx="4643470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การวิเคราะห์เนื้อหาสาระ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571612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การวิเคราะห์เนื้อหาสาระ เป็นการวิเคราะห์ว่า ถ้าต้องการให้นักเรียนเกิดการเรียนรู้ตามตัวชี้วัด การเรียนรู้จะต้องกำหนดเนื้อหาสาระในการเรียนรู้มีความสัมพันธ์กับตัวชี้วัด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3600" dirty="0" smtClean="0">
                <a:latin typeface="Angsana New" pitchFamily="18" charset="-34"/>
                <a:cs typeface="Angsana New" pitchFamily="18" charset="-34"/>
              </a:rPr>
            </a:b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786190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เพราะถ้านักเรียนได้เรียนรู้ตามเนื้อหาสาระที่กำหนด นักเรียนจะต้องมีผลการเรียนรู้ตามตัวชี้วัด และมาตรฐานการเรียนรู้ที่กำหนดไว้ 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571472" y="1714488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642910" y="3857628"/>
            <a:ext cx="42862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142852"/>
            <a:ext cx="5286412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การวิเคราะห์เนื้อหาสาระ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42844" y="1928802"/>
          <a:ext cx="8786874" cy="4778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696"/>
                <a:gridCol w="3492658"/>
                <a:gridCol w="2857520"/>
              </a:tblGrid>
              <a:tr h="78581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สาระการเรียนรู้แกนกลาง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สาระท้องถิ่น(ถ้ามี)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2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ป.3/2 </a:t>
                      </a: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อธิบายการพึ่งพาสิ่งแวดล้อมและทรัพยากร ธรรมชาติในการสนองความต้องการพื้นฐานของมนุษย์และการประกอบอาชีพ</a:t>
                      </a:r>
                      <a:endParaRPr lang="th-TH" sz="32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 การพึ่งพาสิ่งแวดล้อมในการ</a:t>
                      </a:r>
                      <a:b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dirty="0" smtClean="0">
                          <a:latin typeface="TH SarabunPSK" pitchFamily="34" charset="-34"/>
                          <a:cs typeface="TH SarabunPSK" pitchFamily="34" charset="-34"/>
                        </a:rPr>
                        <a:t>   ดำรงชีวิตของมนุษย์</a:t>
                      </a: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เช่น </a:t>
                      </a:r>
                      <a:b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การคมนาคม บ้านเรือน</a:t>
                      </a:r>
                      <a:b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และการประกอบอาชีพใน</a:t>
                      </a:r>
                      <a:b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ชุมชน</a:t>
                      </a:r>
                      <a:endParaRPr lang="th-TH" sz="32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32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การพึ่งพาสิ่งแวดล้อมในการประกอบอาชีพในท้องถิ่น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32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- ทรัพยากรธรรมชาติในท้องถิ่น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32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- อาชีพที่เกี่ยวข้องกับ</a:t>
                      </a:r>
                      <a:br>
                        <a:rPr lang="th-TH" sz="32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3200" b="1" baseline="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ทรัพยากรธรรมชาติในท้องถิ่น</a:t>
                      </a:r>
                      <a:endParaRPr lang="th-TH" sz="32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57356" y="142852"/>
            <a:ext cx="928694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2</a:t>
            </a:r>
            <a:endParaRPr lang="th-TH" sz="4800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4282" y="1000108"/>
            <a:ext cx="690124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กลุ่มสาระสังคมศึกษา ศาสนาและวัฒนธรรม  สาระภูมิศาสตร์</a:t>
            </a:r>
            <a:br>
              <a:rPr lang="th-TH" sz="32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มาตรฐาน ส 5.2 ................................................................. 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618</Words>
  <Application>Microsoft Office PowerPoint</Application>
  <PresentationFormat>นำเสนอทางหน้าจอ (4:3)</PresentationFormat>
  <Paragraphs>109</Paragraphs>
  <Slides>18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www</dc:creator>
  <cp:lastModifiedBy>Windows User</cp:lastModifiedBy>
  <cp:revision>98</cp:revision>
  <dcterms:created xsi:type="dcterms:W3CDTF">2012-12-09T10:54:17Z</dcterms:created>
  <dcterms:modified xsi:type="dcterms:W3CDTF">2015-03-26T07:52:41Z</dcterms:modified>
</cp:coreProperties>
</file>