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365" r:id="rId2"/>
    <p:sldId id="374" r:id="rId3"/>
    <p:sldId id="369" r:id="rId4"/>
    <p:sldId id="370" r:id="rId5"/>
    <p:sldId id="268" r:id="rId6"/>
    <p:sldId id="274" r:id="rId7"/>
    <p:sldId id="273" r:id="rId8"/>
    <p:sldId id="278" r:id="rId9"/>
    <p:sldId id="275" r:id="rId10"/>
    <p:sldId id="280" r:id="rId11"/>
    <p:sldId id="261" r:id="rId12"/>
    <p:sldId id="296" r:id="rId13"/>
    <p:sldId id="367" r:id="rId14"/>
    <p:sldId id="368" r:id="rId15"/>
    <p:sldId id="297" r:id="rId16"/>
    <p:sldId id="266" r:id="rId17"/>
    <p:sldId id="267" r:id="rId18"/>
    <p:sldId id="262" r:id="rId19"/>
    <p:sldId id="263" r:id="rId20"/>
    <p:sldId id="279" r:id="rId21"/>
    <p:sldId id="264" r:id="rId22"/>
    <p:sldId id="293" r:id="rId23"/>
    <p:sldId id="292" r:id="rId24"/>
    <p:sldId id="291" r:id="rId25"/>
    <p:sldId id="298" r:id="rId26"/>
    <p:sldId id="371" r:id="rId27"/>
    <p:sldId id="299" r:id="rId28"/>
    <p:sldId id="289" r:id="rId29"/>
    <p:sldId id="290" r:id="rId30"/>
    <p:sldId id="300" r:id="rId31"/>
    <p:sldId id="288" r:id="rId32"/>
    <p:sldId id="326" r:id="rId33"/>
    <p:sldId id="323" r:id="rId34"/>
    <p:sldId id="324" r:id="rId35"/>
    <p:sldId id="325" r:id="rId36"/>
    <p:sldId id="327" r:id="rId37"/>
    <p:sldId id="328" r:id="rId38"/>
    <p:sldId id="329" r:id="rId39"/>
    <p:sldId id="258" r:id="rId40"/>
    <p:sldId id="315" r:id="rId41"/>
    <p:sldId id="282" r:id="rId42"/>
    <p:sldId id="284" r:id="rId43"/>
    <p:sldId id="286" r:id="rId44"/>
    <p:sldId id="257" r:id="rId45"/>
    <p:sldId id="281" r:id="rId46"/>
    <p:sldId id="294" r:id="rId47"/>
    <p:sldId id="304" r:id="rId48"/>
    <p:sldId id="372" r:id="rId49"/>
    <p:sldId id="373" r:id="rId50"/>
    <p:sldId id="330" r:id="rId51"/>
    <p:sldId id="314" r:id="rId52"/>
    <p:sldId id="331" r:id="rId53"/>
    <p:sldId id="340" r:id="rId54"/>
    <p:sldId id="343" r:id="rId55"/>
    <p:sldId id="341" r:id="rId56"/>
    <p:sldId id="342" r:id="rId57"/>
    <p:sldId id="344" r:id="rId58"/>
    <p:sldId id="345" r:id="rId59"/>
    <p:sldId id="346" r:id="rId60"/>
    <p:sldId id="347" r:id="rId61"/>
    <p:sldId id="348" r:id="rId62"/>
    <p:sldId id="332" r:id="rId63"/>
    <p:sldId id="349" r:id="rId64"/>
    <p:sldId id="350" r:id="rId65"/>
    <p:sldId id="351" r:id="rId66"/>
    <p:sldId id="333" r:id="rId67"/>
    <p:sldId id="334" r:id="rId68"/>
    <p:sldId id="335" r:id="rId69"/>
    <p:sldId id="336" r:id="rId70"/>
    <p:sldId id="338" r:id="rId71"/>
    <p:sldId id="339" r:id="rId72"/>
    <p:sldId id="361" r:id="rId73"/>
    <p:sldId id="362" r:id="rId74"/>
    <p:sldId id="301" r:id="rId75"/>
    <p:sldId id="309" r:id="rId76"/>
    <p:sldId id="310" r:id="rId77"/>
    <p:sldId id="305" r:id="rId78"/>
    <p:sldId id="302" r:id="rId79"/>
    <p:sldId id="303" r:id="rId80"/>
    <p:sldId id="316" r:id="rId81"/>
    <p:sldId id="306" r:id="rId82"/>
    <p:sldId id="307" r:id="rId83"/>
    <p:sldId id="352" r:id="rId84"/>
    <p:sldId id="354" r:id="rId85"/>
    <p:sldId id="313" r:id="rId86"/>
    <p:sldId id="353" r:id="rId87"/>
    <p:sldId id="366" r:id="rId88"/>
    <p:sldId id="363" r:id="rId8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FF00"/>
    <a:srgbClr val="990099"/>
    <a:srgbClr val="FF00FF"/>
    <a:srgbClr val="94DF87"/>
    <a:srgbClr val="FF33CC"/>
    <a:srgbClr val="66CCFF"/>
    <a:srgbClr val="FFFF00"/>
    <a:srgbClr val="33CC33"/>
    <a:srgbClr val="CC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39" autoAdjust="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8D5F1-7FF5-4E4A-AA9A-9F4CFCD07639}" type="datetimeFigureOut">
              <a:rPr lang="th-TH" smtClean="0"/>
              <a:pPr/>
              <a:t>23/02/58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C5AF8-F1BD-4A24-B5B9-9C3C27C87CB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 smtClean="0"/>
              <a:t>สถาบันนิติวิทยาศาสตร์ ได้ลงพื้นที่ จ.พิจิตร เพื่อตรวจเลือดชาวบ้าน จำนวน 731 ตัวอย่าง พบว่ากลุ่มตัวอย่างทั้งหมดมีแมงกานีสและ</a:t>
            </a:r>
            <a:r>
              <a:rPr lang="th-TH" dirty="0" err="1" smtClean="0"/>
              <a:t>อาร์</a:t>
            </a:r>
            <a:r>
              <a:rPr lang="th-TH" dirty="0" smtClean="0"/>
              <a:t>เซ</a:t>
            </a:r>
            <a:r>
              <a:rPr lang="th-TH" dirty="0" err="1" smtClean="0"/>
              <a:t>นิก</a:t>
            </a:r>
            <a:r>
              <a:rPr lang="th-TH" dirty="0" smtClean="0"/>
              <a:t> (สารหนู) ปนเปื้อนในเลือด</a:t>
            </a:r>
            <a:r>
              <a:rPr lang="th-TH" dirty="0" err="1" smtClean="0"/>
              <a:t>เกินม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C5AF8-F1BD-4A24-B5B9-9C3C27C87CBC}" type="slidenum">
              <a:rPr lang="th-TH" smtClean="0"/>
              <a:pPr/>
              <a:t>11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. 1) </a:t>
            </a:r>
            <a:r>
              <a:rPr lang="th-TH" dirty="0" smtClean="0"/>
              <a:t>การนำระบบบำบัดน้ำแบบ</a:t>
            </a:r>
            <a:r>
              <a:rPr lang="en-US" dirty="0" err="1" smtClean="0"/>
              <a:t>AnaerobicBacteria</a:t>
            </a:r>
            <a:r>
              <a:rPr lang="en-US" dirty="0" smtClean="0"/>
              <a:t> (</a:t>
            </a:r>
            <a:r>
              <a:rPr lang="th-TH" dirty="0" smtClean="0"/>
              <a:t>จุลินท</a:t>
            </a:r>
            <a:r>
              <a:rPr lang="th-TH" dirty="0" err="1" smtClean="0"/>
              <a:t>รีย์</a:t>
            </a:r>
            <a:r>
              <a:rPr lang="th-TH" dirty="0" smtClean="0"/>
              <a:t>ประเภทไม่ใช้ออกซิเจน)เพื่อย่อยสลายสารอินทรีย์ในน้ำเสียมาใช้ซึ่งมีประสิทธิภาพสูงกว่าการปลูกต้นไม้เพื่อดูดซับใน</a:t>
            </a:r>
            <a:r>
              <a:rPr lang="en-US" dirty="0" smtClean="0"/>
              <a:t>Wetland  2.</a:t>
            </a:r>
            <a:r>
              <a:rPr lang="th-TH" dirty="0" smtClean="0"/>
              <a:t>การปลูกและบำรุงรักษาแนวต้นไม้เพื่อเพิ่มประสิทธิภาพในการป้องกันฝุ่นซึ่งมีประสิทธิภาพสูงกว่าการทำม่านน้ำ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C5AF8-F1BD-4A24-B5B9-9C3C27C87CBC}" type="slidenum">
              <a:rPr lang="th-TH" smtClean="0"/>
              <a:pPr/>
              <a:t>13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5052-A581-4A4F-98C9-D0A1FDC4DA65}" type="datetimeFigureOut">
              <a:rPr lang="th-TH" smtClean="0"/>
              <a:pPr/>
              <a:t>23/02/58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ED06-942E-4A33-A30E-FE73FE4F2D0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5052-A581-4A4F-98C9-D0A1FDC4DA65}" type="datetimeFigureOut">
              <a:rPr lang="th-TH" smtClean="0"/>
              <a:pPr/>
              <a:t>23/02/58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ED06-942E-4A33-A30E-FE73FE4F2D0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5052-A581-4A4F-98C9-D0A1FDC4DA65}" type="datetimeFigureOut">
              <a:rPr lang="th-TH" smtClean="0"/>
              <a:pPr/>
              <a:t>23/02/58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ED06-942E-4A33-A30E-FE73FE4F2D0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5052-A581-4A4F-98C9-D0A1FDC4DA65}" type="datetimeFigureOut">
              <a:rPr lang="th-TH" smtClean="0"/>
              <a:pPr/>
              <a:t>23/02/58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ED06-942E-4A33-A30E-FE73FE4F2D0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5052-A581-4A4F-98C9-D0A1FDC4DA65}" type="datetimeFigureOut">
              <a:rPr lang="th-TH" smtClean="0"/>
              <a:pPr/>
              <a:t>23/02/58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ED06-942E-4A33-A30E-FE73FE4F2D0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5052-A581-4A4F-98C9-D0A1FDC4DA65}" type="datetimeFigureOut">
              <a:rPr lang="th-TH" smtClean="0"/>
              <a:pPr/>
              <a:t>23/02/58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ED06-942E-4A33-A30E-FE73FE4F2D0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5052-A581-4A4F-98C9-D0A1FDC4DA65}" type="datetimeFigureOut">
              <a:rPr lang="th-TH" smtClean="0"/>
              <a:pPr/>
              <a:t>23/02/58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ED06-942E-4A33-A30E-FE73FE4F2D0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5052-A581-4A4F-98C9-D0A1FDC4DA65}" type="datetimeFigureOut">
              <a:rPr lang="th-TH" smtClean="0"/>
              <a:pPr/>
              <a:t>23/02/58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ED06-942E-4A33-A30E-FE73FE4F2D0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5052-A581-4A4F-98C9-D0A1FDC4DA65}" type="datetimeFigureOut">
              <a:rPr lang="th-TH" smtClean="0"/>
              <a:pPr/>
              <a:t>23/02/58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ED06-942E-4A33-A30E-FE73FE4F2D0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5052-A581-4A4F-98C9-D0A1FDC4DA65}" type="datetimeFigureOut">
              <a:rPr lang="th-TH" smtClean="0"/>
              <a:pPr/>
              <a:t>23/02/58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ED06-942E-4A33-A30E-FE73FE4F2D0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5052-A581-4A4F-98C9-D0A1FDC4DA65}" type="datetimeFigureOut">
              <a:rPr lang="th-TH" smtClean="0"/>
              <a:pPr/>
              <a:t>23/02/58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ED06-942E-4A33-A30E-FE73FE4F2D0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E5052-A581-4A4F-98C9-D0A1FDC4DA65}" type="datetimeFigureOut">
              <a:rPr lang="th-TH" smtClean="0"/>
              <a:pPr/>
              <a:t>23/02/58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CED06-942E-4A33-A30E-FE73FE4F2D0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R2R\&#3650;&#3621;&#3585;&#3611;&#3656;&#3623;&#3618;%20_%20&#3611;&#3634;&#3609;&#3608;&#3609;&#3614;&#3619;.mp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.th/url?sa=i&amp;rct=j&amp;q=&amp;esrc=s&amp;source=images&amp;cd=&amp;cad=rja&amp;uact=8&amp;ved=0CAcQjRw&amp;url=http://travel.mthai.com/news/82525.html&amp;ei=uyTgVLi7JYqyuATip4D4Dg&amp;bvm=bv.85970519,d.c2E&amp;psig=AFQjCNHV-CeVEYt1cMv9XfPyKPhNgmDNLw&amp;ust=1424061950308266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1.bp.blogspot.com/_1z5F4BiItA8/TPyY7lDeW4I/AAAAAAAAAqo/_kyEcJufeaE/s1600/Reducing_My_Carbon_Footprint_at_Home_6.jpg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hyperlink" Target="http://www.environnet.in.th/wp-content/uploads/2013/03/image0022.gif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cs.infospace.com/ClickHandler.ashx?ld=20150207&amp;app=1&amp;c=omigahosted3&amp;s=omiga&amp;rc=omigahosted3&amp;dc=&amp;euip=1.10.217.104&amp;pvaid=b7365796956143a8850b12177e642b17&amp;dt=Desktop&amp;fct.uid=WDCXWD5000LPVX-55V0TT0_WD-WX31E6&amp;en=z65vpYxnH2msrj9d76gCVGRgYfLv2tECKU1aWhhh3xNXRLCYIfssgQ==&amp;du=http://www.pbpremium.com/images/catalog_images/1260175508.jpg&amp;ru=http://www.pbpremium.com/images/catalog_images/1260175508.jpg&amp;ap=19&amp;coi=772&amp;cop=main-title&amp;npp=19&amp;p=0&amp;pp=0&amp;ep=19&amp;mid=9&amp;hash=C34C7DC2576CB2BEB013DDA299A28F09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cs.infospace.com/ClickHandler.ashx?ld=20150207&amp;app=1&amp;c=omigahosted3&amp;s=omiga&amp;rc=omigahosted3&amp;dc=&amp;euip=1.10.217.104&amp;pvaid=a61c36900bf8496fa44e8c7dbb5aa882&amp;dt=Desktop&amp;fct.uid=WDCXWD5000LPVX-55V0TT0_WD-WX31E6&amp;en=z65vpYxnH2msrj9d76gCVGRgYfLv2tECKU1aWhhh3xNXRLCYIfssgQ==&amp;du=http://www.thaigoodview.com/files/u2330/koomkrong.jpg&amp;ru=http://www.thaigoodview.com/files/u2330/koomkrong.jpg&amp;ap=15&amp;coi=772&amp;cop=main-title&amp;npp=15&amp;p=0&amp;pp=0&amp;ep=15&amp;mid=9&amp;hash=176B3CE60E2C3F5E42CD0AC2C05609D7" TargetMode="Externa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ccs.infospace.com/ClickHandler.ashx?ld=20150207&amp;app=1&amp;c=omigahosted3&amp;s=omiga&amp;rc=omigahosted3&amp;dc=&amp;euip=1.10.217.104&amp;pvaid=c33dc72a24b0408bb693f3352d7591b1&amp;dt=Desktop&amp;fct.uid=WDCXWD5000LPVX-55V0TT0_WD-WX31E6&amp;en=z65vpYxnH2msrj9d76gCVGRgYfLv2tECKU1aWhhh3xNXRLCYIfssgQ==&amp;du=http://iam.hunsa.com/users/h/ha/happysung/thumb/_f6FUtFoJR4.jpg&amp;ru=http://iam.hunsa.com/users/h/ha/happysung/thumb/_f6FUtFoJR4.jpg&amp;ap=4&amp;coi=772&amp;cop=main-title&amp;npp=4&amp;p=0&amp;pp=0&amp;ep=4&amp;mid=9&amp;hash=86E03917E69072B23DB41AF033AD22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cs.infospace.com/ClickHandler.ashx?ld=20150207&amp;app=1&amp;c=omigahosted3&amp;s=omiga&amp;rc=omigahosted3&amp;dc=&amp;euip=1.10.217.104&amp;pvaid=fb0e502f02dd44abad56b4d2cb8475fd&amp;dt=Desktop&amp;fct.uid=WDCXWD5000LPVX-55V0TT0_WD-WX31E6&amp;en=z65vpYxnH2msrj9d76gCVGRgYfLv2tECKU1aWhhh3xNXRLCYIfssgQ==&amp;du=http://2.bp.blogspot.com/-Hu3PfddZKhs/TZX2Y8LvnTI/AAAAAAAAAq8/Ziz9M9wEXms/s1600/255863_111_7.jpg&amp;ru=http://2.bp.blogspot.com/-Hu3PfddZKhs/TZX2Y8LvnTI/AAAAAAAAAq8/Ziz9M9wEXms/s1600/255863_111_7.jpg&amp;ap=13&amp;coi=772&amp;cop=main-title&amp;npp=13&amp;p=0&amp;pp=0&amp;ep=13&amp;mid=9&amp;hash=20358A53FD5967CFAD51D836AE3BE949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ccs.infospace.com/ClickHandler.ashx?ld=20150207&amp;app=1&amp;c=omigahosted3&amp;s=omiga&amp;rc=omigahosted3&amp;dc=&amp;euip=1.10.217.104&amp;pvaid=a1994794f96d40868fc39cd70bfe3d1a&amp;dt=Desktop&amp;fct.uid=WDCXWD5000LPVX-55V0TT0_WD-WX31E6&amp;en=z65vpYxnH2msrj9d76gCVGRgYfLv2tECKU1aWhhh3xNXRLCYIfssgQ==&amp;du=http://upload.wikimedia.org/wikipedia/commons/thumb/5/5a/LAGO_LACAR.JPG/200px-LAGO_LACAR.JPG&amp;ru=http://upload.wikimedia.org/wikipedia/commons/thumb/5/5a/LAGO_LACAR.JPG/200px-LAGO_LACAR.JPG&amp;ap=19&amp;coi=772&amp;cop=main-title&amp;npp=19&amp;p=0&amp;pp=0&amp;ep=19&amp;mid=9&amp;hash=389347763DED24A305446955501D2EA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สี่เหลี่ยมมุมมน 4"/>
          <p:cNvSpPr/>
          <p:nvPr/>
        </p:nvSpPr>
        <p:spPr>
          <a:xfrm>
            <a:off x="1857324" y="0"/>
            <a:ext cx="7286676" cy="2571744"/>
          </a:xfrm>
          <a:prstGeom prst="roundRect">
            <a:avLst/>
          </a:prstGeom>
          <a:noFill/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สิ่งแวดล้อมศึกษาเพื่อการพัฒนาอย่างยั่งยืน</a:t>
            </a:r>
            <a:b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หลักสูตรแกนกลางการศึกษาขั้นพื้นฐาน </a:t>
            </a:r>
            <a:b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พุทธศักราช </a:t>
            </a:r>
            <a:r>
              <a:rPr lang="en-US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2551</a:t>
            </a:r>
            <a:endParaRPr lang="th-TH" sz="4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071810"/>
            <a:ext cx="8858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นางสาวมาเรียม  ซอหมัด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ศษ.ด.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สิ่งแวดล้อมศึกษา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ศึกษานิเทศก์ สำนักงานเขตพื้นที่การศึกษามัธยมศึกษา  เขต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6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1643042" y="714356"/>
            <a:ext cx="1214446" cy="100013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ใน</a:t>
            </a:r>
            <a:endParaRPr lang="th-TH" sz="5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เมฆ 3"/>
          <p:cNvSpPr/>
          <p:nvPr/>
        </p:nvSpPr>
        <p:spPr>
          <a:xfrm>
            <a:off x="571472" y="1142984"/>
            <a:ext cx="8215370" cy="3286148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6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6600" b="1" dirty="0" smtClean="0">
                <a:latin typeface="TH SarabunPSK" pitchFamily="34" charset="-34"/>
                <a:cs typeface="TH SarabunPSK" pitchFamily="34" charset="-34"/>
              </a:rPr>
              <a:t>การพัฒนาประเทศอย่างยั่งยืน</a:t>
            </a:r>
            <a:br>
              <a:rPr lang="th-TH" sz="6600" b="1" dirty="0" smtClean="0">
                <a:latin typeface="TH SarabunPSK" pitchFamily="34" charset="-34"/>
                <a:cs typeface="TH SarabunPSK" pitchFamily="34" charset="-34"/>
              </a:rPr>
            </a:br>
            <a:endParaRPr lang="th-TH" sz="66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วิกฤตชาวบ้านพิจิตร &quot;เลือด-ดีเอ็นเอ&quot; ผิดปกต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5857916" cy="4711107"/>
          </a:xfrm>
          <a:prstGeom prst="rect">
            <a:avLst/>
          </a:prstGeom>
          <a:noFill/>
        </p:spPr>
      </p:pic>
      <p:sp>
        <p:nvSpPr>
          <p:cNvPr id="5" name="สี่เหลี่ยมผืนผ้า 4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วิกฤตชาวบ้านพิจิตร "เลือด-ดีเอ็นเอ" ผิดปกติ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000760" y="785794"/>
            <a:ext cx="2364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โพสต์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ทู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เดย์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กพ.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58</a:t>
            </a:r>
            <a:endParaRPr lang="th-TH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929322" y="1643050"/>
            <a:ext cx="321467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ตรวจเลือดชาวบ้าน จำนวน 731 ตัวอย่าง พบว่ากลุ่มตัวอย่างทั้งหมดมีแมงกานีสและ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อาร์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เซ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นิก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(สารหนู) ปนเปื้อนในเลือดเกินมาตรฐาน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dirty="0" smtClean="0">
                <a:latin typeface="TH SarabunPSK" pitchFamily="34" charset="-34"/>
                <a:cs typeface="TH SarabunPSK" pitchFamily="34" charset="-34"/>
              </a:rPr>
            </a:br>
            <a:endParaRPr lang="th-TH" sz="4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857224" y="5657671"/>
            <a:ext cx="71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                       ปัญหาผลกระทบ</a:t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1)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ด้านสุขภาพ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   2)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ห่วงโซ่อาหาร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    3)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มลพิษทางน้ำ</a:t>
            </a:r>
            <a:endParaRPr lang="th-TH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ผังเมืองใหม่หัวหินขยาย 4 เท่า &quot;ทับใต้-หินเหล็กไฟ&quot; ทำเลร้อน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500174"/>
            <a:ext cx="5155833" cy="3434451"/>
          </a:xfrm>
          <a:prstGeom prst="rect">
            <a:avLst/>
          </a:prstGeom>
          <a:noFill/>
        </p:spPr>
      </p:pic>
      <p:sp>
        <p:nvSpPr>
          <p:cNvPr id="5" name="สี่เหลี่ยมผืนผ้า 4"/>
          <p:cNvSpPr/>
          <p:nvPr/>
        </p:nvSpPr>
        <p:spPr>
          <a:xfrm>
            <a:off x="5429256" y="1214422"/>
            <a:ext cx="350046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การขยายตัวของเมืองหัวหิน จ.ประจวบคีรีขันธ์ แบบก้าวกระโดดช่วง 3-4 ปีที่ผ่านมา กลุ่มทุนเข้ามากว้านซื้อที่ดินในพื้นที่ครอบคลุมไปถึงพื้นที่ติดกับ อ.ชะอำ จ.เพชรบุรี ลงทุนทำโรงแรม รี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สอร์ท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สนามกอล์ฟ สวนน้ำ สวนสนุก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 ผังเมืองใหม่หัวหินขยาย 4 เท่า "ทับใต้-หินเหล็กไฟ" 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ทำเล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ร้อน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357950" y="285728"/>
            <a:ext cx="27860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กฟผ.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ย้ำไม่ได้ละเลยดูแลสิ่งแวดล้อมพร้อมดำเนินการ</a:t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ตามคำพิพากษาศาลปกครองสูงสุดคดีเหมืองแม่เมาะ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9330" name="Picture 2" descr="กฟผ.ไม่ละเลยสิ่งแวดล้อมพร้อมอยู่กับชุมชนแม่เมา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7"/>
            <a:ext cx="6000792" cy="3997303"/>
          </a:xfrm>
          <a:prstGeom prst="rect">
            <a:avLst/>
          </a:prstGeom>
          <a:noFill/>
        </p:spPr>
      </p:pic>
      <p:sp>
        <p:nvSpPr>
          <p:cNvPr id="6" name="สี่เหลี่ยมผืนผ้า 5"/>
          <p:cNvSpPr/>
          <p:nvPr/>
        </p:nvSpPr>
        <p:spPr>
          <a:xfrm>
            <a:off x="214282" y="4143380"/>
            <a:ext cx="87868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การนำระบบบำบัดน้ำมาใช้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2.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การปลูกและบำรุงรักษาแนวต้นไม้เพื่อเพิ่มประสิทธิภาพในการป้องกันฝุ่น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การปลูกป่าทดแทนการปรับปรุงสถานที่ทิ้งดินและการรักษาสภาพแวดล้อม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บริเวณที่ทิ้งดินและการทำเหมือง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การอพยพราษฎรที่อาจได้รับผลกระทบออกนอกรัศมีผลกระทบ5กิโลเมตร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?จีนผุดจุดชมวิวสุดเสียวแห่งใหม่ใน'ฉงชิ่ง'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4214841" cy="3082496"/>
          </a:xfrm>
          <a:prstGeom prst="rect">
            <a:avLst/>
          </a:prstGeom>
          <a:noFill/>
        </p:spPr>
      </p:pic>
      <p:sp>
        <p:nvSpPr>
          <p:cNvPr id="5" name="สี่เหลี่ยมผืนผ้า 4"/>
          <p:cNvSpPr/>
          <p:nvPr/>
        </p:nvSpPr>
        <p:spPr>
          <a:xfrm>
            <a:off x="285720" y="3929066"/>
            <a:ext cx="4286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จีนผุดจุดชมวิวสุดเสียวแห่งใหม่ใน'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ฉง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ชิ่ง‘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จีนสร้างจุดชมวิวแห่งใหม่ในนคร</a:t>
            </a:r>
            <a:r>
              <a:rPr lang="th-TH" sz="3200" dirty="0" err="1" smtClean="0">
                <a:latin typeface="TH SarabunPSK" pitchFamily="34" charset="-34"/>
                <a:cs typeface="TH SarabunPSK" pitchFamily="34" charset="-34"/>
              </a:rPr>
              <a:t>ฉง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ชิ่ง เป็นทางเดินยื่นออกไปในหุบเขาสูงจากพื้นกว่า 700 เมตร คาดว่าจะเปิดให้บริการได้ในเดือน พ.ค.</a:t>
            </a:r>
          </a:p>
        </p:txBody>
      </p:sp>
      <p:pic>
        <p:nvPicPr>
          <p:cNvPr id="100356" name="Picture 4" descr="ผลการค้นหารูปภาพสำหรับ ภูฏาน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928670"/>
            <a:ext cx="4186733" cy="30718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57752" y="4143380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วัดทักซัง  ประเทศภูฎาน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214546" y="0"/>
            <a:ext cx="5286412" cy="714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การท่องเที่ยว</a:t>
            </a:r>
            <a:endParaRPr lang="th-TH" sz="4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'กระเช้าภูกระดึง'นับถอยหลังสู่การตัดสินใ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7786742" cy="4233869"/>
          </a:xfrm>
          <a:prstGeom prst="rect">
            <a:avLst/>
          </a:prstGeom>
          <a:noFill/>
        </p:spPr>
      </p:pic>
      <p:sp>
        <p:nvSpPr>
          <p:cNvPr id="4" name="สี่เหลี่ยมผืนผ้า 3"/>
          <p:cNvSpPr/>
          <p:nvPr/>
        </p:nvSpPr>
        <p:spPr>
          <a:xfrm>
            <a:off x="0" y="4611231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ผลการศึกษาเสร็จสมบูรณ์แล้ว และพร้อมที่จะนำเสนอ ครม.เพื่อพิจารณาตัดสินใจครอบคลุมปัญหาทุกประเด็น ไม่ว่าจะเป็นเรื่องผลกระทบสิ่งแวดล้อม เรื่องการบริหารจัดการ เรื่องของรูปแบบกระเช้า สถานีต้นทางและปลายทาง เรื่องการแก้ไขปัญหาลูกหาบ ครอบคลุมไปถึงผลกระทบเรื่องการตัดต้นไม้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285860"/>
            <a:ext cx="8643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 smtClean="0">
                <a:latin typeface="TH SarabunPSK" pitchFamily="34" charset="-34"/>
                <a:cs typeface="+mj-cs"/>
              </a:rPr>
              <a:t>ทำไมต้องจัดการเรียนรู้</a:t>
            </a:r>
            <a:br>
              <a:rPr lang="th-TH" sz="7200" b="1" dirty="0" smtClean="0">
                <a:latin typeface="TH SarabunPSK" pitchFamily="34" charset="-34"/>
                <a:cs typeface="+mj-cs"/>
              </a:rPr>
            </a:br>
            <a:r>
              <a:rPr lang="th-TH" sz="7200" b="1" dirty="0" smtClean="0">
                <a:latin typeface="TH SarabunPSK" pitchFamily="34" charset="-34"/>
                <a:cs typeface="+mj-cs"/>
              </a:rPr>
              <a:t>สิ่งแวดล้อมศึกษา</a:t>
            </a:r>
            <a:endParaRPr lang="th-TH" sz="7200" b="1" dirty="0">
              <a:latin typeface="TH SarabunPSK" pitchFamily="34" charset="-34"/>
              <a:cs typeface="+mj-cs"/>
            </a:endParaRPr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6659563" y="6308725"/>
            <a:ext cx="24844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Maream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Sormad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โลกป่วย _ ปานธนพร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5786" y="589339"/>
            <a:ext cx="7596241" cy="5697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4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AutoShape 4"/>
          <p:cNvSpPr>
            <a:spLocks noChangeArrowheads="1"/>
          </p:cNvSpPr>
          <p:nvPr/>
        </p:nvSpPr>
        <p:spPr bwMode="auto">
          <a:xfrm>
            <a:off x="714348" y="214290"/>
            <a:ext cx="7643866" cy="2500330"/>
          </a:xfrm>
          <a:prstGeom prst="irregularSeal1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9600" b="1" dirty="0">
                <a:latin typeface="TH SarabunPSK" pitchFamily="34" charset="-34"/>
                <a:ea typeface="Arial Unicode MS" pitchFamily="34" charset="-128"/>
                <a:cs typeface="TH SarabunPSK" pitchFamily="34" charset="-34"/>
              </a:rPr>
              <a:t>สิ่งแวดล้อม</a:t>
            </a:r>
            <a:r>
              <a:rPr lang="th-TH" sz="9600" b="1" dirty="0" smtClean="0">
                <a:latin typeface="TH SarabunPSK" pitchFamily="34" charset="-34"/>
                <a:ea typeface="Arial Unicode MS" pitchFamily="34" charset="-128"/>
                <a:cs typeface="TH SarabunPSK" pitchFamily="34" charset="-34"/>
              </a:rPr>
              <a:t>ศึกษา</a:t>
            </a:r>
            <a:r>
              <a:rPr lang="th-TH" sz="8000" b="1" dirty="0" smtClean="0">
                <a:latin typeface="TH SarabunPSK" pitchFamily="34" charset="-34"/>
                <a:ea typeface="Arial Unicode MS" pitchFamily="34" charset="-128"/>
                <a:cs typeface="TH SarabunPSK" pitchFamily="34" charset="-34"/>
              </a:rPr>
              <a:t/>
            </a:r>
            <a:br>
              <a:rPr lang="th-TH" sz="8000" b="1" dirty="0" smtClean="0">
                <a:latin typeface="TH SarabunPSK" pitchFamily="34" charset="-34"/>
                <a:ea typeface="Arial Unicode MS" pitchFamily="34" charset="-128"/>
                <a:cs typeface="TH SarabunPSK" pitchFamily="34" charset="-34"/>
              </a:rPr>
            </a:br>
            <a:r>
              <a:rPr lang="th-TH" sz="6600" b="1" dirty="0" smtClean="0">
                <a:latin typeface="TH SarabunPSK" pitchFamily="34" charset="-34"/>
                <a:ea typeface="Arial Unicode MS" pitchFamily="34" charset="-128"/>
                <a:cs typeface="TH SarabunPSK" pitchFamily="34" charset="-34"/>
              </a:rPr>
              <a:t>มี</a:t>
            </a:r>
            <a:r>
              <a:rPr lang="th-TH" sz="6600" b="1" dirty="0">
                <a:latin typeface="TH SarabunPSK" pitchFamily="34" charset="-34"/>
                <a:ea typeface="Arial Unicode MS" pitchFamily="34" charset="-128"/>
                <a:cs typeface="TH SarabunPSK" pitchFamily="34" charset="-34"/>
              </a:rPr>
              <a:t>ความสำคัญอย่างไร</a:t>
            </a:r>
          </a:p>
        </p:txBody>
      </p:sp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500034" y="2857496"/>
            <a:ext cx="864396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สิ่งแวดล้อมศึกษา</a:t>
            </a:r>
            <a:r>
              <a:rPr lang="th-TH" sz="48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คือ กระบวนการที่มุ่งสร้างให้ประชากรโลกมีความสำนึกและห่วงใย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ในปัญหา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สิ่งแวดล้อม รวมทั้งปัญหาที่เกี่ยวข้องอื่น ๆ มีความรู้ เจตคติ ทักษะ ความตั้งใจจริง และความมุ่งมั่นที่จะหาทางแก้ไขปัญหาที่เผชิญอยู่และป้องกันปัญหาใหม่ ทั้งด้วยตนเอง และด้วยความร่วมมือกับผู้อื่น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”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6659563" y="6308725"/>
            <a:ext cx="24844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Maream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Sormad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0"/>
            <a:ext cx="5643602" cy="83099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จุดมุ่งหมายสิ่งแวดล้อมศึกษา  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57158" y="1287244"/>
            <a:ext cx="8429684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r>
              <a:rPr kumimoji="0" lang="th-TH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</a:t>
            </a: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องค์การสหประชาชาติ (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2537) </a:t>
            </a: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ได้กำหนดจุดมุ่งหมายของสิ่งแวดล้อมศึกษา ซึ่งถือเป็นเป้าหมายเพื่อให้เกิดกับผู้เรียน  ดังนี้ </a:t>
            </a:r>
            <a:b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</a:b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1. 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ความตระหนัก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Awareness) </a:t>
            </a:r>
            <a:br>
              <a:rPr lang="en-US" sz="36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2. 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ความรู้ 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Knowledge) </a:t>
            </a:r>
            <a:br>
              <a:rPr lang="en-US" sz="36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3. 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เจตคติ 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(Attitude)</a:t>
            </a:r>
            <a:br>
              <a:rPr lang="en-US" sz="36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4. 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ทักษะ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Skills) </a:t>
            </a:r>
            <a:br>
              <a:rPr lang="en-US" sz="36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5. 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การมีส่วนร่วม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Participation) </a:t>
            </a:r>
            <a:br>
              <a:rPr lang="en-US" sz="36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6. 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การประเมินผล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Evaluation)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เพื่อให้ความสามารถตัดสินใจในการประเมินทางเลือกในสถานการณ์ปัญหาสิ่งแวดล้อม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3200" dirty="0" smtClean="0">
                <a:latin typeface="TH SarabunPSK" pitchFamily="34" charset="-34"/>
                <a:cs typeface="TH SarabunPSK" pitchFamily="34" charset="-34"/>
              </a:rPr>
            </a:br>
            <a:endParaRPr kumimoji="0" lang="th-TH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6659563" y="6308725"/>
            <a:ext cx="24844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Maream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Sormad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642918"/>
            <a:ext cx="86439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จัดทำหลักสูตร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EESD </a:t>
            </a:r>
            <a:br>
              <a:rPr lang="en-US" sz="36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ต้องการแผนการจัดการเรียนรู้</a:t>
            </a:r>
            <a:r>
              <a:rPr lang="th-TH" sz="3600" dirty="0" err="1" smtClean="0"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br>
              <a:rPr lang="th-TH" sz="36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หลักสูตรตามบริบทของพื้นที่ </a:t>
            </a:r>
            <a:br>
              <a:rPr lang="th-TH" sz="36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นโยบายเขตพื้นที่ </a:t>
            </a:r>
            <a:br>
              <a:rPr lang="th-TH" sz="36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ผู้เชี่ยวชาญทำหลักสูตรท้องถิ่น</a:t>
            </a:r>
            <a:br>
              <a:rPr lang="th-TH" sz="36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การแก้ปัญหาขยะไม่ย่อยสลาย</a:t>
            </a:r>
            <a:br>
              <a:rPr lang="th-TH" sz="36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7.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วิธีการปลูกจิตสำนึก</a:t>
            </a:r>
            <a:br>
              <a:rPr lang="th-TH" sz="36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8.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การนำมิติทางสังคมมาช่วยในการส่งเสริมการเรียนรู้สิ่งแวดล้อมศึกษา</a:t>
            </a:r>
            <a:br>
              <a:rPr lang="th-TH" sz="36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9.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ความยั่งยืนของโครงการสิ่งแวดล้อมในโรงเรียน</a:t>
            </a:r>
            <a:br>
              <a:rPr lang="th-TH" sz="36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10.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การขยายผลครูแกนนำในโรงเรียน  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0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ความต้องการในการพัฒนา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  <a:solidFill>
            <a:srgbClr val="66FF33"/>
          </a:solidFill>
        </p:spPr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สิ่งแวดล้อมศึกษาเพื่อการพัฒนาอย่างยั่งยืน 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Environmental Education Sustainable Development </a:t>
            </a:r>
            <a:endParaRPr lang="th-TH" sz="4000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5720" y="1571612"/>
            <a:ext cx="864399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คือ 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กระบวนการเรียนรู้และการเผยแพร่ความรู้   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เกี่ยวกับสิ่งแวดล้อมและความสัมพันธ์ระหว่างสิ่งแวดล้อมกับการพัฒนาเศรษฐกิจและสังคม อันเป็นความรู้พื้นฐานในการดำรงชีวิตและการอยู่ร่วมกันในชุมชน สังคม ประเทศ และโลกซึ่งจะนำไปสู่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การสร้างความตระหนัก เสริมสร้างหรือปรับเปลี่ยนเจตคติและพฤติกรรมไปในทางที่เกื้อกูลต่อการพัฒนาบนหลักการของการรักษาและฟื้นฟูสิ่งแวดล้อม 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เพื่อให้การพัฒนาดังกล่าวเป็นการพัฒนาที่ยั่งยืนสำหรับชนรุ่นนี้และอนุชน รุ่นต่อไป </a:t>
            </a:r>
            <a:endParaRPr lang="th-TH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t1.gstatic.com/images?q=tbn:ANd9GcRdZ8MvJWRB4wox3YoFRw1eHIiFg3MmdQQoctZJqHk4bm_YRM6t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000108"/>
            <a:ext cx="5286412" cy="3959708"/>
          </a:xfrm>
          <a:prstGeom prst="rect">
            <a:avLst/>
          </a:prstGeom>
          <a:noFill/>
        </p:spPr>
      </p:pic>
      <p:pic>
        <p:nvPicPr>
          <p:cNvPr id="27650" name="Picture 2" descr="http://t0.gstatic.com/images?q=tbn:ANd9GcToX6UqUHoNN3QPQbIHTFCDEUyy1y1dkff0rAhXe8y_Ez5BGW1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679140"/>
            <a:ext cx="3643338" cy="21788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สิ่งแวดล้อมศึกษาเพื่อการพัฒนาที่ยั่งยืน</a:t>
            </a:r>
            <a:br>
              <a:rPr lang="th-TH" sz="48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กับทางเลือกในอนาคต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ลูกศรโค้งขึ้น 8"/>
          <p:cNvSpPr/>
          <p:nvPr/>
        </p:nvSpPr>
        <p:spPr>
          <a:xfrm rot="16498532">
            <a:off x="5864025" y="3664149"/>
            <a:ext cx="4059652" cy="2156330"/>
          </a:xfrm>
          <a:prstGeom prst="curvedUpArrow">
            <a:avLst>
              <a:gd name="adj1" fmla="val 29342"/>
              <a:gd name="adj2" fmla="val 41641"/>
              <a:gd name="adj3" fmla="val 21841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4" name="ลูกศรโค้งลง 13"/>
          <p:cNvSpPr/>
          <p:nvPr/>
        </p:nvSpPr>
        <p:spPr>
          <a:xfrm rot="16474269">
            <a:off x="-403262" y="3427302"/>
            <a:ext cx="3907630" cy="2217973"/>
          </a:xfrm>
          <a:prstGeom prst="curvedDownArrow">
            <a:avLst>
              <a:gd name="adj1" fmla="val 25000"/>
              <a:gd name="adj2" fmla="val 45458"/>
              <a:gd name="adj3" fmla="val 2656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7" name="ตัวยึดท้ายกระดาษ 7"/>
          <p:cNvSpPr>
            <a:spLocks noGrp="1"/>
          </p:cNvSpPr>
          <p:nvPr>
            <p:ph type="ftr" sz="quarter" idx="11"/>
          </p:nvPr>
        </p:nvSpPr>
        <p:spPr>
          <a:xfrm>
            <a:off x="5962648" y="6492875"/>
            <a:ext cx="3181352" cy="365125"/>
          </a:xfrm>
        </p:spPr>
        <p:txBody>
          <a:bodyPr/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Maream</a:t>
            </a:r>
            <a:r>
              <a:rPr lang="en-US" sz="2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S. 13</a:t>
            </a:r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en-US" sz="2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en-US" sz="2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2012</a:t>
            </a:r>
            <a:endParaRPr lang="th-TH" sz="24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571480"/>
            <a:ext cx="75009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สิ่งแวดล้อมศึกษาเพื่อการพัฒนาอย่างยั่งยืนกับการศึกษา</a:t>
            </a:r>
            <a:br>
              <a:rPr lang="th-TH" sz="6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ในศตวรรษที่ </a:t>
            </a:r>
            <a:r>
              <a:rPr lang="en-US" sz="6000" b="1" dirty="0" smtClean="0">
                <a:latin typeface="TH SarabunPSK" pitchFamily="34" charset="-34"/>
                <a:cs typeface="TH SarabunPSK" pitchFamily="34" charset="-34"/>
              </a:rPr>
              <a:t>21</a:t>
            </a: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2" descr="https://encrypted-tbn3.gstatic.com/images?q=tbn:ANd9GcTo60xd7v6mko0mUArqKJk-3e4yIVa85ofjmddUwv_ATSMdShSi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571876"/>
            <a:ext cx="3786214" cy="2602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การศึกษาในศตวรรษที่ 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21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4034" name="Picture 2" descr="https://encrypted-tbn1.gstatic.com/images?q=tbn:ANd9GcQumPysQogK94SSe6od3HXM8sxDTpUBwvN6Igf-9YbAQeHJMZg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24" y="3681616"/>
            <a:ext cx="3714776" cy="3176384"/>
          </a:xfrm>
          <a:prstGeom prst="rect">
            <a:avLst/>
          </a:prstGeom>
          <a:noFill/>
        </p:spPr>
      </p:pic>
      <p:sp>
        <p:nvSpPr>
          <p:cNvPr id="10" name="สี่เหลี่ยมผืนผ้า 9"/>
          <p:cNvSpPr/>
          <p:nvPr/>
        </p:nvSpPr>
        <p:spPr>
          <a:xfrm>
            <a:off x="857224" y="1000108"/>
            <a:ext cx="80724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การเปลี่ยนแปลงแนวคิดด้านการศึกษาในศตวรรษที่ 21 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Changing Education Paradigms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3600" dirty="0" smtClean="0"/>
              <a:t>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ความจำเป็นในการเปลี่ยน แปลงแนวคิดการจัดการศึกษาระบบโรงงาน มาเป็นการเรียนการสอนที่เปิดโอกาสให้ผู้เรียนได้คิดอย่างสร้างสรรค์และเข้ากับบริบทของโลกที่ได้เปลี่ยนแปลงไป  โดย 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เซอร์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เคน โรบินสัน 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357290" y="1071546"/>
            <a:ext cx="2857520" cy="2063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     ทักษะการเรียนรู้และนวัตกรรม</a:t>
            </a:r>
            <a:b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</a:b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                   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-การคิดสร้างสรรค์</a:t>
            </a:r>
            <a:b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</a:b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                           - แก้ไขปัญหา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/>
            </a:r>
            <a:b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</a:b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       - การสื่อสาร- ร่วมงานกับผู้อื่น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       </a:t>
            </a:r>
            <a:r>
              <a:rPr kumimoji="0" lang="th-TH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  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ทักษะชีวิตและการทำงาน</a:t>
            </a:r>
            <a:b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</a:b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                         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- การปรับตัว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/>
            </a:r>
            <a:b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</a:b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                           - ทักษะสังคม</a:t>
            </a:r>
            <a:b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</a:b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           - การเรียนรู้ข้ามวัฒนธรรม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/>
            </a:r>
            <a:b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</a:b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ทักษะด้านสารสนเทศ สื่อเทคโนโลยี</a:t>
            </a:r>
            <a:endParaRPr kumimoji="0" lang="th-T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4143372" y="2143116"/>
            <a:ext cx="2071702" cy="200026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ngsana New" pitchFamily="18" charset="-34"/>
              <a:cs typeface="Cordia New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</a:br>
            <a:endParaRPr kumimoji="0" lang="th-T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500794" y="1285860"/>
            <a:ext cx="2643206" cy="34290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สาระวิชาหลัก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8 </a:t>
            </a:r>
            <a:r>
              <a:rPr kumimoji="0" lang="th-TH" sz="2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กลุ่มสาระ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/>
            </a:r>
            <a:b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</a:b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-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การอ่าน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/>
            </a:r>
            <a:b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</a:b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-</a:t>
            </a:r>
            <a:r>
              <a:rPr lang="th-TH" sz="2400" b="1" dirty="0" smtClean="0"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การเขียน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/>
            </a:r>
            <a:b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</a:b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-</a:t>
            </a:r>
            <a:r>
              <a:rPr lang="th-TH" sz="2400" b="1" dirty="0" smtClean="0"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การคำนวณ</a:t>
            </a:r>
            <a:b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</a:b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ความรู้เชิง</a:t>
            </a:r>
            <a:r>
              <a:rPr kumimoji="0" lang="th-TH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บูรณา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การ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/>
            </a:r>
            <a:b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</a:b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โลก  การเงิน เศรษฐกิจ</a:t>
            </a:r>
            <a:b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</a:b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ธุรกิจ การเป็นผู้ประกอบการ สิทธิพลเมือง สุขภาพ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สิ่งแวดล้อม</a:t>
            </a:r>
            <a:endParaRPr kumimoji="0" lang="th-TH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214546" y="4857760"/>
            <a:ext cx="65008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คุณลักษณะด้านการทำงาน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การปรับตัว ความเป็นผู้นำ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             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คุณลักษณะด้านการเรียนรู้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การชี้นำตนเอง การตรวจสอบการเรียนรู้ของตนเอง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คุณลักษณะด้านศีลธรรม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ความเคารพผู้อื่น ความซื่อสัตย์  สำนึกพลเมือง</a:t>
            </a:r>
            <a:endParaRPr kumimoji="0" lang="th-TH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0" y="785794"/>
            <a:ext cx="1925639" cy="214314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สร้างทักษะแห่งอนาคตใหม่</a:t>
            </a:r>
            <a:endParaRPr kumimoji="0" lang="th-T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0" y="1142984"/>
            <a:ext cx="1785918" cy="357190"/>
          </a:xfrm>
          <a:prstGeom prst="rect">
            <a:avLst/>
          </a:prstGeom>
          <a:solidFill>
            <a:srgbClr val="EEECE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สร้างทางเลือกคุณภาพ</a:t>
            </a:r>
            <a:endParaRPr kumimoji="0" lang="th-T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0" y="1571612"/>
            <a:ext cx="1785918" cy="357189"/>
          </a:xfrm>
          <a:prstGeom prst="rect">
            <a:avLst/>
          </a:prstGeom>
          <a:solidFill>
            <a:srgbClr val="EEECE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สร้างระบบข้อมูล</a:t>
            </a:r>
            <a:r>
              <a:rPr kumimoji="0" lang="th-TH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</a:t>
            </a:r>
            <a:endParaRPr kumimoji="0" lang="th-T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2000240"/>
            <a:ext cx="1785918" cy="357190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สร้างการมีส่วนร่วม </a:t>
            </a:r>
            <a:endParaRPr kumimoji="0" lang="th-T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1604" y="0"/>
            <a:ext cx="6786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   เป้าหมายการเรียนรู้ในศตวรรษที่ 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21 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4" name="ตัวเชื่อมต่อตรง 13"/>
          <p:cNvCxnSpPr/>
          <p:nvPr/>
        </p:nvCxnSpPr>
        <p:spPr>
          <a:xfrm rot="16200000" flipH="1">
            <a:off x="4589859" y="2696762"/>
            <a:ext cx="1143009" cy="357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 rot="10800000" flipV="1">
            <a:off x="4286248" y="3214686"/>
            <a:ext cx="928694" cy="428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>
            <a:off x="5143504" y="3214686"/>
            <a:ext cx="928694" cy="428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86248" y="2643182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ทักษะ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14942" y="2714620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เนื้อหา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00562" y="3500438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คุณลักษณะ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ลูกศรขวา 31"/>
          <p:cNvSpPr/>
          <p:nvPr/>
        </p:nvSpPr>
        <p:spPr>
          <a:xfrm>
            <a:off x="6286512" y="2928934"/>
            <a:ext cx="21431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ลูกศรซ้าย 32"/>
          <p:cNvSpPr/>
          <p:nvPr/>
        </p:nvSpPr>
        <p:spPr>
          <a:xfrm>
            <a:off x="3857620" y="2928934"/>
            <a:ext cx="214314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ลูกศรลง 34"/>
          <p:cNvSpPr/>
          <p:nvPr/>
        </p:nvSpPr>
        <p:spPr>
          <a:xfrm>
            <a:off x="5072066" y="4214818"/>
            <a:ext cx="285752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ทักษะการเรียนรู้สาระเนื้อหาในศตวรรษที่ 21 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1142984"/>
            <a:ext cx="785818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 2 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1071546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ความรู้เชิง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การสำหรับศตวรรษที่ 21 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64" y="1928802"/>
            <a:ext cx="87154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         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ความรู้ด้านสิ่งแวดล้อม (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Environmental Literacy)</a:t>
            </a:r>
            <a:br>
              <a:rPr lang="en-US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          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เป็นการสร้าง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ภูมิรู้และเข้าใจ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การอนุรักษ์และ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ป้องกัน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สภาพแวดล้อม</a:t>
            </a:r>
            <a:br>
              <a:rPr lang="th-TH" sz="3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มีส่วนร่วมอนุรักษ์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และป้องกันสภาพแวดล้อม มีภูมิรู้และเข้าใจผลกระทบ</a:t>
            </a:r>
            <a:br>
              <a:rPr lang="th-TH" sz="3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จากธรรมชาติและ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กำหนดวิธีการป้องกันแก้ไข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และอนุรักษ์รักษาสภาพแวดล้อม</a:t>
            </a:r>
            <a:br>
              <a:rPr lang="th-TH" sz="3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สร้างสังคมโดยรอบให้เกิด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ความร่วมมือในการอนุรักษ์และพัฒนา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ทรัพยากรและสิ่งแวดล้อม </a:t>
            </a:r>
            <a:br>
              <a:rPr lang="th-TH" sz="3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32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dirty="0" smtClean="0"/>
              <a:t>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0" y="0"/>
          <a:ext cx="9144000" cy="6897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55"/>
                <a:gridCol w="5750446"/>
                <a:gridCol w="1536199"/>
              </a:tblGrid>
              <a:tr h="465794">
                <a:tc gridSpan="3"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คุณลักษณะ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65794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คุณลักษณะอันพึงประสงค์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ค่านิยม 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12 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ประการ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ด้านศีลธรรมใน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ศ.</a:t>
                      </a:r>
                      <a:r>
                        <a:rPr lang="en-US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21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รักชาติ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ศาสน์  กษัตริย์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มีความรักชาติ ศาสนา พระมหากษัตริย์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ซื่อสัตย์สุจริต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-ซื่อสัตย์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เสียสละ อดทน มีอุดมการณ์ในสิ่งที่ดีงามเพื่อส่วนร่วม</a:t>
                      </a:r>
                      <a:b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-มีความเข้มแข็งทั้งร่างกาย และจิตใจ ไม่ยอมแพ้ต่ออำนาจฝ่ายต่ำหรือกิเลสมี</a:t>
                      </a:r>
                      <a:b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ความละอายเกรงกลัวต่อบาปตามหลักของศาสนา</a:t>
                      </a:r>
                      <a:b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-มีศีลธรรม รักษาความสัตย์ หวังดีต่อผู้อื่น เผื่อแผ่และแบ่งปัน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   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ความซื่อสัตย์ 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มีวินัย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มีระเบียบวินัย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เคารพกฎหมาย ผู้น้อยรู้จักการเคารพผู้ใหญ่ 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ความเคารพผู้อื่น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ใฝ่เรียนรู้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ใฝ่หาความรู้ หมั่นศึกษาเล่าเรียนทั้งทางตรง และทางอ้อม 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อยู่อย่างพอเพียง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รู้จักดำรงตนอยู่โดยใช้หลักปรัชญาของเศรษฐกิจพอเพียงตามพระราชดำรัสของพระบาทสมเด็จพระเจ้าอยู่หัว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รู้จักอดออมไว้ใช้เมื่อยามจำเป็น มีไว้พอกินพอใช้ ถ้าเหลือก็แจกจ่ายจำหน่าย และพร้อมที่จะขยายกิจกรรมเมื่อมีความพร้อม </a:t>
                      </a:r>
                      <a:b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เมื่อมีภูมิคุ้มกันที่ดี 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มุ่งมั่นในการทำงาน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มีสติรู้ตัว รู้คิด รู้ทำ รู้ปฏิบัติตามพระราชดำรัสของพระบาทสมเด็จฯ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รักความเป็นไทย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-รักษาวัฒนธรรมประเพณีไทยอันดีงาม</a:t>
                      </a:r>
                      <a:b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-กตัญญูต่อพ่อแม่ ผู้ปกครอง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ครูบาอาจารย์ 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จิตสาธารณะ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คำนึงถึงผลประโยชน์ของส่วนร่วม และของชาติมากกว่าผลประโยชน์ของตนเอง</a:t>
                      </a:r>
                      <a:b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-เข้าใจเรียนรู้การเป็นประชาธิปไตย อันมีพระมหากษัตริย์ทรงเป็นประมุขที่ถูกต้อง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สำนึกพลเมือง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การจัดการเรียนรู้ในศตวรรษที่ 21 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14356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           การออกแบบกิจกรรมการเรียนรู้เน้นไปที่เรียนรู้จากการลงมือปฏิบัติในรูปแบบ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Project –Based Learning :PBL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ที่กระตุ้นให้ผู้เรียนเกิดคำถามอยากรู้แบบใช้ปัญหาเป็นฐาน 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Problem –Based Learning)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โดยใช้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บริบท สภาพแวดล้อมเป็นตัวสร้างแรงกดดันให้นักเรียนตั้งคำถาม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อยากรู้ให้มากตามประสบการณ์พื้นฐานความรู้ที่สั่งสมมา</a:t>
            </a:r>
            <a:r>
              <a:rPr lang="en-US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32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500034" y="3214686"/>
            <a:ext cx="8215370" cy="92869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หัวใจการจัดการเรียนรู้แบบ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PBL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จะใช้แหล่งเรียนรู้เป็นบริบท สภาพแวดล้อมของชุมชน เป็นสถานที่จัดประสบการณ์ให้กับผู้เรียน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3143240" y="4429132"/>
            <a:ext cx="3071834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แหล่งเรียนรู้ สิ่งแวดล้อมศึกษา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9" name="ตัวเชื่อมต่อตรง 8"/>
          <p:cNvCxnSpPr/>
          <p:nvPr/>
        </p:nvCxnSpPr>
        <p:spPr>
          <a:xfrm rot="10800000" flipV="1">
            <a:off x="2071670" y="5143512"/>
            <a:ext cx="1214446" cy="3571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สี่เหลี่ยมมุมมน 9"/>
          <p:cNvSpPr/>
          <p:nvPr/>
        </p:nvSpPr>
        <p:spPr>
          <a:xfrm>
            <a:off x="928662" y="5500702"/>
            <a:ext cx="2000264" cy="92869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ภายในโรงเรียน</a:t>
            </a:r>
            <a:endParaRPr lang="th-TH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6357950" y="5500702"/>
            <a:ext cx="2286016" cy="92869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ภายนอกโรงเรียน</a:t>
            </a:r>
            <a:endParaRPr lang="th-TH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3" name="ตัวเชื่อมต่อตรง 12"/>
          <p:cNvCxnSpPr>
            <a:endCxn id="11" idx="0"/>
          </p:cNvCxnSpPr>
          <p:nvPr/>
        </p:nvCxnSpPr>
        <p:spPr>
          <a:xfrm>
            <a:off x="6072198" y="5143512"/>
            <a:ext cx="1428760" cy="3571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ลูกศรลง 13"/>
          <p:cNvSpPr/>
          <p:nvPr/>
        </p:nvSpPr>
        <p:spPr>
          <a:xfrm>
            <a:off x="4572000" y="4143380"/>
            <a:ext cx="285752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แนวทางปฏิบัติการเรียนรู้สิ่งแวดล้อมศึกษา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2428860" y="2643182"/>
            <a:ext cx="4214842" cy="2928958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กระบวนการเรียนรู้สิ่งแวดล้อมศึกษา</a:t>
            </a:r>
            <a:b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ามเหลี่ยมหน้าจั่ว 5"/>
          <p:cNvSpPr/>
          <p:nvPr/>
        </p:nvSpPr>
        <p:spPr>
          <a:xfrm>
            <a:off x="714348" y="1071546"/>
            <a:ext cx="7643866" cy="464347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ซ้าย-ขวา 7"/>
          <p:cNvSpPr/>
          <p:nvPr/>
        </p:nvSpPr>
        <p:spPr>
          <a:xfrm rot="18669409">
            <a:off x="-785238" y="2571584"/>
            <a:ext cx="5631722" cy="1143008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การเรียนรู้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เกี่ยวกับ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สิ่งแวดล้อม</a:t>
            </a:r>
            <a:endParaRPr lang="th-TH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ลูกศรซ้าย-ขวา 9"/>
          <p:cNvSpPr/>
          <p:nvPr/>
        </p:nvSpPr>
        <p:spPr>
          <a:xfrm rot="3050077">
            <a:off x="4263902" y="2791118"/>
            <a:ext cx="5866346" cy="1071570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การเรียนรู้ 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ใน 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หรือ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จาก 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หรือ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ผ่าน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สิ่งแวดล้อม</a:t>
            </a:r>
            <a:endParaRPr lang="th-TH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ลูกศรซ้าย-ขวา 10"/>
          <p:cNvSpPr/>
          <p:nvPr/>
        </p:nvSpPr>
        <p:spPr>
          <a:xfrm>
            <a:off x="1357290" y="5786454"/>
            <a:ext cx="6572296" cy="1071546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การเรียนรู้ 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เพื่อ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สิ่งแวดล้อม</a:t>
            </a:r>
            <a:endParaRPr lang="th-TH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0232" y="0"/>
            <a:ext cx="5143536" cy="707886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การเรียนรู้เพื่อสิ่งแวดล้อม 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26" y="642918"/>
            <a:ext cx="87868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เป็นการเรียนรู้ที่เน้นการพัฒนาความห่วงใยต่อสิ่งแวดล้อม </a:t>
            </a:r>
            <a:r>
              <a:rPr lang="th-TH" sz="3600" b="1" i="1" dirty="0" smtClean="0">
                <a:latin typeface="TH SarabunPSK" pitchFamily="34" charset="-34"/>
                <a:cs typeface="TH SarabunPSK" pitchFamily="34" charset="-34"/>
              </a:rPr>
              <a:t>จุดมุ่งหมายที่มากกว่าเพื่อให้ได้มาซึ่งทักษะและความรู้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แต่เป็นความต้องการพัฒนาการที่เกี่ยวข้องไปสู่การเกิดค่านิยม ซึ่งส่งผลต่อพฤติกรรมของผู้เรียน (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Palmer J. and Neal P.1994)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https://encrypted-tbn2.gstatic.com/images?q=tbn:ANd9GcQh6so0i-96OelM5T9ofa8IajYCaoDPiol7RuVqRY7vic-FFaV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143248"/>
            <a:ext cx="3143272" cy="314327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8596" y="5657671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HEART</a:t>
            </a:r>
            <a:endParaRPr lang="th-TH" sz="72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3636" y="5657671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TH SarabunPSK" pitchFamily="34" charset="-34"/>
                <a:cs typeface="TH SarabunPSK" pitchFamily="34" charset="-34"/>
              </a:rPr>
              <a:t>HAND</a:t>
            </a:r>
            <a:endParaRPr lang="th-TH" sz="7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6116" y="2428868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990099"/>
                </a:solidFill>
                <a:latin typeface="TH SarabunPSK" pitchFamily="34" charset="-34"/>
                <a:cs typeface="TH SarabunPSK" pitchFamily="34" charset="-34"/>
              </a:rPr>
              <a:t>HEAD</a:t>
            </a:r>
            <a:endParaRPr lang="th-TH" sz="7200" b="1" dirty="0">
              <a:solidFill>
                <a:srgbClr val="99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4" name="ลูกศรเชื่อมต่อแบบตรง 13"/>
          <p:cNvCxnSpPr/>
          <p:nvPr/>
        </p:nvCxnSpPr>
        <p:spPr>
          <a:xfrm>
            <a:off x="2714612" y="6500834"/>
            <a:ext cx="3357586" cy="1588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 rot="5400000">
            <a:off x="1000100" y="3429000"/>
            <a:ext cx="2571768" cy="2286016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/>
          <p:nvPr/>
        </p:nvCxnSpPr>
        <p:spPr>
          <a:xfrm rot="16200000" flipH="1">
            <a:off x="5250661" y="3536157"/>
            <a:ext cx="2714644" cy="20717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428736"/>
            <a:ext cx="89297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วัตถุประสงค์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การสร้างความรู้ ความเข้าใจในการจัดการเรียนรู้สิ่งแวดล้อมศึกษา</a:t>
            </a:r>
            <a:br>
              <a:rPr lang="th-TH" sz="36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        เพื่อการพัฒนาที่ยั่งยืน </a:t>
            </a:r>
            <a:br>
              <a:rPr lang="th-TH" sz="36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การนำสิ่งแวดล้อมศึกษาเข้าสู่หลักสูตรสถานศึกษา</a:t>
            </a:r>
            <a:br>
              <a:rPr lang="th-TH" sz="36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การวิเคราะห์หลักสูตรแกนกลางการศึกษาขั้นพื้นฐาน </a:t>
            </a:r>
            <a:br>
              <a:rPr lang="th-TH" sz="36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        พุทธศักราช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2551</a:t>
            </a:r>
            <a:br>
              <a:rPr lang="en-US" sz="36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      4.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การพัฒนาหน่วยการเรียนรู้</a:t>
            </a:r>
            <a:r>
              <a:rPr lang="th-TH" sz="3600" dirty="0" err="1" smtClean="0"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การสิ่งแวดล้อมศึกษา</a:t>
            </a:r>
            <a:br>
              <a:rPr lang="th-TH" sz="36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5.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แผนการจัดการเรียนรู้สิ่งแวดล้อมศึกษา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357158" y="0"/>
            <a:ext cx="8643998" cy="128586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สิ่งแวดล้อมศึกษาเพื่อการพัฒนาที่ยั่งยืนในหลักสูตรแกนกลางการศึกษาขั้นพื้นฐาน  พุทธศักราช 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2551</a:t>
            </a:r>
            <a:endParaRPr lang="th-TH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วงรี 4"/>
          <p:cNvSpPr/>
          <p:nvPr/>
        </p:nvSpPr>
        <p:spPr>
          <a:xfrm>
            <a:off x="1643042" y="1571612"/>
            <a:ext cx="3071834" cy="29289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สิ่งแวดล้อมศึกษา</a:t>
            </a:r>
            <a:endParaRPr lang="th-TH" sz="4000" b="1" dirty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กระบวนทัศน์ในการจัดการเรียนรู้</a:t>
            </a:r>
            <a:br>
              <a:rPr lang="th-TH" sz="4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สิ่งแวดล้อมศึกษาเพื่อการพัฒนาอย่างยั่งยืน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4143372" y="1643050"/>
            <a:ext cx="3214710" cy="29289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ความเป็นพลเมือง</a:t>
            </a:r>
            <a:endParaRPr lang="th-TH" sz="4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2928926" y="3571876"/>
            <a:ext cx="3286148" cy="29289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solidFill>
                  <a:srgbClr val="990099"/>
                </a:solidFill>
                <a:latin typeface="TH SarabunPSK" pitchFamily="34" charset="-34"/>
                <a:cs typeface="TH SarabunPSK" pitchFamily="34" charset="-34"/>
              </a:rPr>
              <a:t>หลักปรัชญาของเศรษฐกิจพอเพียง</a:t>
            </a:r>
            <a:endParaRPr lang="th-TH" sz="4000" b="1" dirty="0">
              <a:solidFill>
                <a:srgbClr val="99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 rot="1595834">
            <a:off x="4312126" y="3830545"/>
            <a:ext cx="1928826" cy="5715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เศรษฐกิจ</a:t>
            </a:r>
            <a:endParaRPr lang="th-TH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 rot="5400000">
            <a:off x="3357554" y="2714620"/>
            <a:ext cx="2214578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สังคม</a:t>
            </a:r>
            <a:endParaRPr lang="th-TH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มุมมน 9"/>
          <p:cNvSpPr/>
          <p:nvPr/>
        </p:nvSpPr>
        <p:spPr>
          <a:xfrm rot="20043925">
            <a:off x="2300678" y="3800503"/>
            <a:ext cx="2500330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สิ่งแวดล้อม</a:t>
            </a:r>
            <a:endParaRPr lang="th-TH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คำบรรยายภาพแบบลูกศรลง 4"/>
          <p:cNvSpPr/>
          <p:nvPr/>
        </p:nvSpPr>
        <p:spPr>
          <a:xfrm>
            <a:off x="0" y="0"/>
            <a:ext cx="9144000" cy="3571876"/>
          </a:xfrm>
          <a:prstGeom prst="downArrowCallou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โรงเรียนจะจัดการเรียนรู้สิ่งแวดล้อมศึกษา</a:t>
            </a:r>
            <a:br>
              <a:rPr lang="th-TH" sz="5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5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เพื่อการพัฒนาอย่างยั่งยืนได้อย่างไร</a:t>
            </a:r>
            <a:endParaRPr lang="th-TH" sz="5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4143380"/>
            <a:ext cx="3143272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วิเคราะห์มาตรฐาน/ตัวชี้วัดตามหลักสูตรฯ 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868" y="4143380"/>
            <a:ext cx="2643206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วิเคราะห์สภาพบริบทของท้องถิ่น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0826" y="4143380"/>
            <a:ext cx="242892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สถานการณ์สิ่งแวดล้อมโลก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0" name="ตัวเชื่อมต่อตรง 9"/>
          <p:cNvCxnSpPr/>
          <p:nvPr/>
        </p:nvCxnSpPr>
        <p:spPr>
          <a:xfrm>
            <a:off x="1500166" y="3643314"/>
            <a:ext cx="621510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 rot="5400000">
            <a:off x="1250133" y="3893347"/>
            <a:ext cx="50006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 rot="5400000">
            <a:off x="4322761" y="3893347"/>
            <a:ext cx="499272" cy="7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>
            <a:endCxn id="7" idx="0"/>
          </p:cNvCxnSpPr>
          <p:nvPr/>
        </p:nvCxnSpPr>
        <p:spPr>
          <a:xfrm rot="16200000" flipH="1">
            <a:off x="7465247" y="3893339"/>
            <a:ext cx="500066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ผลกระทบของภาวะโลกร้อน</a:t>
            </a:r>
            <a:br>
              <a:rPr lang="th-TH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Global warming</a:t>
            </a:r>
            <a:endParaRPr lang="th-TH" sz="48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1857364"/>
            <a:ext cx="457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การเปลี่ยนแปลงสภาพอากาศ 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6182" y="3071810"/>
            <a:ext cx="142876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ภัยพิบัติ 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0430" y="4071942"/>
            <a:ext cx="1928826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โรคระบาด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3174" y="5072074"/>
            <a:ext cx="385765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ผลผลิตทางการเกษตรลดลง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ามเหลี่ยมหน้าจั่ว 10"/>
          <p:cNvSpPr/>
          <p:nvPr/>
        </p:nvSpPr>
        <p:spPr>
          <a:xfrm rot="10800000">
            <a:off x="4214810" y="2571744"/>
            <a:ext cx="571504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3" name="ตัวเชื่อมต่อตรง 12"/>
          <p:cNvCxnSpPr/>
          <p:nvPr/>
        </p:nvCxnSpPr>
        <p:spPr>
          <a:xfrm rot="5400000">
            <a:off x="4251323" y="3892553"/>
            <a:ext cx="35719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 rot="5400000">
            <a:off x="4251323" y="4892685"/>
            <a:ext cx="35719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57126" y="0"/>
            <a:ext cx="878687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ภัยพิบัติทางธรรมชาติ (</a:t>
            </a:r>
            <a:r>
              <a:rPr lang="en-US" sz="4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Natural  Disasters)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1.  การระเบิดของภูเขาไฟ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Volcano  Eruptions)</a:t>
            </a:r>
          </a:p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2.  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แผ่นดินไหว  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Earthquakes)</a:t>
            </a:r>
          </a:p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3.  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คลื่นใต้น้ำ  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Tsunamis)</a:t>
            </a:r>
          </a:p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4.  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พายุในรูปแบบต่าง ๆ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Various  Kinds  of  storms)  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คือ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        ก.  พายุแถบเส้น  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Tropics  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ที่มีแหล่งกำเนิดในมหาสมุทร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Tropical  Cyclones)</a:t>
            </a:r>
          </a:p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        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ข.  พายุหมุนที่มีแหล่งกำเนิดบนบก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Tornadoes)</a:t>
            </a:r>
          </a:p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        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ค.  พายุฝนฟ้าคะนอง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Thunderstorms)</a:t>
            </a:r>
          </a:p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5.  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อุทกภัย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Floods)</a:t>
            </a:r>
          </a:p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6.  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ภัยแล้ง  หรือทุพภิกขภัย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Droughts)</a:t>
            </a:r>
          </a:p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7.  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อัคคีภัย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Fires)</a:t>
            </a:r>
          </a:p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8.  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ดินถล่ม และโคลนถล่ม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Landslides  and  Mudslides)</a:t>
            </a:r>
          </a:p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9.  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พายุหิมะและหิมะถล่ม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Blizzard  and  Avalanches)  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10.โรคระบาดในคนและสัตว์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Human  Epidemics  and  Animal  Diseases)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2.gstatic.com/images?q=tbn:ANd9GcRKk9mg5nWKaz19wnZG9Svb_K_XTbOj-a3482mVNNLdiBG0pmuT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657720"/>
            <a:ext cx="3610716" cy="22002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แนวโน้มการเกิดภัยพิบัติในประเทศไทย</a:t>
            </a:r>
            <a:endParaRPr lang="th-TH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1508" name="Picture 4" descr="http://t3.gstatic.com/images?q=tbn:ANd9GcRs7Lolz1rIw3NyC56gJ9pkYKTVa-kFyVXmHz375pD1zS-wHIC7A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4586270"/>
            <a:ext cx="3786214" cy="2271730"/>
          </a:xfrm>
          <a:prstGeom prst="rect">
            <a:avLst/>
          </a:prstGeom>
          <a:noFill/>
        </p:spPr>
      </p:pic>
      <p:sp>
        <p:nvSpPr>
          <p:cNvPr id="21510" name="AutoShape 6" descr="data:image/jpeg;base64,/9j/4AAQSkZJRgABAQAAAQABAAD/2wCEAAkGBhQSERUUExMWFRUWGRwYGBgYGRgYGRcYGRgaFxgYGBgXGyYeGB8kGhgYHy8gJCcpLCwsGB4xNTAqNSYrLCkBCQoKDgwOGg8PGiocHBwsKSkpKSksKSkpKSwsLCwsKSkpKSwsKSkpLCksLCksLCwpKiwpLCksKSwsLCwpLCksLP/AABEIAMEBBQMBIgACEQEDEQH/xAAbAAABBQEBAAAAAAAAAAAAAAAEAQIDBQYAB//EAEcQAAECAwYCBgYHBgUDBQAAAAECEQADIQQFEjFBUSJhBhNxgZGhIzJCscHwFBUzUlNy0SRikrLC4SVzgtLxQ6KzFjRjg8P/xAAZAQEBAQEBAQAAAAAAAAAAAAAAAQIDBAX/xAAsEQACAgAFAwMEAQUAAAAAAAAAAQIRAxIhMVEEE2FBkaEUIjKxgSNCUnHx/9oADAMBAAIRAxEAPwDeW+3qC2BYM8Rm3qOsB3jM9InsEHXTNdBjHk7S0pJESbzVvCm9FbwWVCGgiLoS3wvYG+s17iFF5q38oIKhHJaGg/hexCLxVuIQ3kvcQRihFKEC34XsCG9F7iETea3zgnEIZaJ6UDErLkIBW9KXsR/Wa94X6yXuPCK603+kEgJqNwCfDLzgKZfExWQLb+r5Rcp6YdNiS9Ei9mXqvQiIvrOZoYpkXrMGaX738jBMm/29ZI8APc8MpX0s1skyz+sV7wovFe8QSr8lHMeAHxaDkWmWUlTME50yaJlOMsOcd4iJt64VduW2kC2i+pack15sPc8Vs2/FK9VL9wHui5DrHpsSWuVFyLxU8OVeCuUUP1usew3gYkl9IBqkHtAT7niZCvpcRbJMuDeKoX6yVAEm+pR0ryAPvaDrPNQt8IHOkTKcZQlH8ooau81xHKvVZ/5ghctOw8IjlywNB4Qryc78IcbyV8mE+sVfJiYJTsPCBbTbZctwoOeQFPGFFinJ0oof9Zq+THfWSvkxWm/JO0DWm+k5pAAAyOu0XKd1082/xRdfWavkwib1V8mKGz305DsACHB1GsGi+pO3lDKJdPOP9qLL6zUDl5/2h5vRW3n/AGgCzXnLWagDY5157Q6YOItk8TL5OUouDqUSzk2wq38Y6BrEtgYSIm6MyjG9ga8BxjsEdYbUES6vVTBt6nXkDDbdMBUOwQIstLQ34n9C43HZmoxUpxTDVX9LB18v1iey25K3ajb866dsYnA9Y0lz0SvkgfyAxXGj3Y/TQhG0Gzr3QktU/POGC/ZfPy/WM5b/AFu4e4GH2KyJVVXPsACQSaRcqL9LhqNs0RvxD6+X6wxV9IO/l+sUYkIBYpc9py5kmGrlIYkA0zDlwdHrr8IlIfTYfkvRfMvn5frHXha0ql8Jc0pGZnICVEbGC7Ot0Abg9tCMte6LRr6WEakhs2UCoqBzJNWo5eHlSjmR4JiLq0PU+/4QpRL3/minppP/AITIB3A7kw6YpRDEpPcmGWayoUWfvc0gm13RhDnV2aBlygnTfwBfQ86j57IvJc4CTMGqySB25dkZsrblB1omUSz/AL7Uc6fHKDGLDNSbOtMnEtRBFSTnziWWiYoMnCw5AeTRX2lSXGEEGru/dB9yTjiTX2m7sKj7wIMs21C+BwsU4aDwEQzCuoVgpuPi0XdpvdCaPXy/vGevK04nIOZfyaItTjgznN/cqIjZDm6fnujQXbaBLCsRatOxhtGdsqmdzmInWnGBxdoGZg0dMaGf7W9DRm9Zb+tHC85e8UibiURiBLdsCW2yGW9S4Z+9290Sjyx6fCk6TNXLvBCqBUUV8yXWWILnENjyPMZRXWJZKwHPyDE00OxKiKB9ss++CVHWGB2p2mIuUVM6UpAzZq8g0SWiSnBRsq0FK0+EQGSPvnxiNUgMeM+OcU9HGpJd8pJ9ZsxtQRaGxyPveUVVmu9SizkE5Aawy1SCgipzY9ob9YGJLNKlKi+s13yzkp37nETzjU9sZ6wTiHrllF/PNT2/rEfqfO6mLjJW7J7MqkJCWXKFjC2OElqNtyKjsgaaj0cv8/8AQuCrwUyhzAgiwSgqWxDiNRehVLLKLMcmXkIsQtSGGJ34aZgZd9IuJt0S83+PuhfqyWkO78hmWqzZxpyR9KXVQkjPW4Ms02H/AGiJbBPSn1t1ONwpITF7MumUWJLOHAJHa0RzLokhOLEG/SGZMn1OG40yhtdpD8Ge/LQMcznE0ixHqpii+5O6q07B8Ysk3ZKzCgOxte2DJ8hGHq3wggiI5HOfUx0UTKW0+kX2mCbGaIp973xbzLkQSSSK5/LxJJu5CA5LpYhvzEH4RXJHSXUwy0ZeYant+MHJOEJBYjKmde2LA3VLWogHKpfTlEtnuVDg4gez4QckafU4bRUTZeE4k6ZjT+8FG9AZYBOT555ZDlFvMsyCOrybLfeAjcCT7Qz+dYlnNdRhy/L0M4pTxpLBLGCY7Fv7xyOjyX0p2/rFnJsyUpKd831g2TqOohJVEx9v9buET2GbhDggEF67MR8YuZtwpOtNz81iNXR0aqA+e2LaO31GG402VMpBmLf2cm9w+J74bbpOFgzEFo0lgu9EsioOw+PbCWy50zHI19+VImbUwuqjnr0MzZUAu+xZ92iRCAJvDk4bXb4xafUiMsQ+S28OkXMgF8Y/Tzi2dnjw3smVbMEpH5XPICKa1zFTEktnV+z/AJjQTrPLUkJChSgLjwMVq7lByWG7d++IqPNgzhHV6OypsI9IPnQw61D0aIt5N1oQoOsVpTOCbXdCFvhIbyEW9TvLqIZkzNWaUSXZ+RiYyUkOzMW7D+kWKLmAJ9IKUzHzlB1ju1CCCVJLVZxm2Z7oNiePHdFJZLQZaw+YyJ+cobeSsVciVE9zAfAxbW+7pZqFBn7WPIwOm40n2xrr8YWiRxIN53oytsSansjSTk1V2/rAdnupCSHWCDsQSeVIsJqaqiN7nj6ualNUPsaOGsdEtkQ4hIwkeSW5BeEt1DsHxh9mmKQGw05gxR9I5xFoDk4cKXbvgQzZYLdYtq15ghi3MOeXOOyw9NzX2tamjTZQD6p0PhkIVdnH3DUnzJJ8zGclWiW5eYvYHN9X+HfCItKA+Jajm1cgQW7SC20O2+fglRNPMWpxQgJDBuyIxNUGoSBkCKULv4xmFWiWCONRoPHFXyrCKmpH/UUQXLPloB5P3xe2+fgVE0CUnVPLLTbsqfGJbScfrA5EeLfp5xnEzEfjK0D7PnTUCFE5BLdcpmDV307m84dp8/BaiXSrOC74tfP584TAMISxoAnnwt+kUsqeMPFNOLty2pqfDKFNpAWPSnDV68qF2h23yKj5L2WySpQFTif/AFHFHSpjEHavk3ujPT7cQnhmKfho+bpdR8aQOLzm/fV4w7T5FRNKtAKioOCog/wkGnhEvVhgK0SR/E7ntr5RmJd5zRnMVHG9pv4iodmXKLUTSmUHeoq+cPUykJSXISx5lt4y31rN/EVHJvWb+IqHZlyhUTTmSCEguQlOEV7KnnTzgidPxMNB5xkDe838RUd9bzfxFQ7MuUKiasEf8fCJLJaAhJTU1JrzL/GMj9bTfxFeMcb1m/iK8YdmXKLlia2XNQCafIL++EdG0ZQ3rN/EV4xJKvecKGYqnPOHalybvyzV9Ygezq/fEYCNvPaMwu95v4iniI3xOf7RUO1LlBf7ZripDerq8cicgAhvWzjJm95v4iofIvOYSAZq2PPLnE7UuQ15ZpwZY08/3cPuhkwS9u9+TRQotqy7z1UUoZ5gJJCh2s3fCLtigVNPJZII79Inblyhb5ZoMMtjTz3DbQ9M2WC/fnuw+EZqVbJikgmaoOpj2MC/nDbReMxJA61RcP2OSG8n74duXKLv6s08oy89QQcxp3Q5doSSagPGe69YUhJnHiUUvszMrzPhCLta8GITjkSzbNTPV/KJkfgy0pats11kbDnHRW9HZ+KQCqpdVe8x0c3a0OUtwDpDfJl2mahI9VZGTwL/AOo1ab7RZWOyhduti2BUlTJxBwComv8A2wPZ8CrZLogq6o9ZhHCVuiooH9rxjpnS9DAMOkq/kQ0dJF4q7bQXed9yrPOUkSEqXQkskUbSkEXyuUJcq09SkmhZhXEgsDuxIPdDOuAV6L9JJoA3KL+xWRRRimKZ8kpSFFubqDecBmzy7TZUTDLSgqUMgKDrMJDgPUAjvifrAgqlolykoRhSSqjrLEAMkvRSa84mfwGFW+QiXJUvEThQTkA6gCcnyyjNrv8AO3iItb4siFyQtaAgpLqYDIVUHGYaBr6swNnWoiWwIMspAfCxoaDlFU1wEgI3+du9o76+VoB4QQuSn6tBwpfCKsHy3guwhfVJKLNLw4Q2JgTTM0OecM64LRwmn6KZ5WH+5gH38Gb9+UUn18ToCfyiNDfViCrOkEJl4lJCmSKPoC27QDYbrTJXMly8CpgUlusGcshBW1DpipvDOuCUVpv86JT/AAiLro7aBPEzEmqUgpZhm/iaZQtksiBNmolplYusTjSoD1ChBVhoaVUWpV4mu+wy7POUhgVTlEoDDgQEjwdWODmuCUAXta0yUyhnNIJmJDEJ+78YCTf5ZwkeA90F2m2y5NqMoSEEzFAlTJoFUAFOR8YPVdqUrmmUiWJhQkpCgMIPE5yLPR2Gghn8FopRf5Psp/hEXFzylTkGYrClFQGQkqJBbIkACh1iG6JcpVrnYUJw4RQppiepAIgmxy0KGGWEYAV9ZTixOcqbwz+CUG2u7SEJ6rApZ9bEAAzaM+rRn7ReZQopUhLpoeENEXQ5R+kzEuSEpIDl8ltrFnf1nSbMSwBMxIKmDsZwBrnlDP4FFYb7H3E/wiLW1oCLMJzpUS3DgGpbeIrfgsshKkykLFHJZySd2L5wy2LlLsqJ5lBgQopAFQ9Und284Z/BaKr/ANQEewj+ARsrNYJK7PKWJacakAmgzIEZ5SZVpsc2Z1KEKSlWFgHBAcVAi9uM/skurDq012pEcr9BsDqsGfopbCmmeukILAaehl5cvc0SKsqKek1cUp/zXOEWAKmcotpXSM6jUim2FlACTLbsGz1pSOFiofRSwo5ZVrXT7sPKkkuZp4gS1WYv7odJlS3DTHYFs6AhvjC2CAXcdZMrSrDf8u0PVYBmqVKqWyBYeESzFJ4RjUxdOIO2/a9Y60SUlgZhrp/bJotsA/0Bx9nKer8IoKNpWA7wsik4fRSQ7+yDTTSkWCLHLSonGcwTnV3YHwMR2+7CsJCVqVQnM5FmNewxqL11LZZ3VYU9SjElKSQ5CaB+VI6JrGnDLSk6CFjm1qZbZR3UR9Otqd1AgbgYn94h10XXJlqTLQXmSU8R1OJsT94HZGbv+0qRbZ6kqKTjUKUo8VaLatKisKIWcy5cuXPnFaNFvfNkEy8OrJYKYE/6CW8miyvpY+iJThUkJXgSFZkIdIOZoQl++MtjXMUVDGte4BJDZZZRb3TZZs2chNpTNUljmFAZFqiALWzTCm7MQzTUdonP74nvW0iVJSvAF41JUQr7wwsfIeENtciT1E5KAtpYIIdYCSwWKGhzB74x0+3zFJZSyQGoYgNfOnKm2CYtWakqJ/hhlks6VWBAmUQEAqPIDlGWTeC8ODEcJphenOGrtkzBgxnDlh0aLQNmZCFWcSUhQQZeIL0ADMCSXdj5R1qWVyEpSVoKZSZgWksk8Io788oxQvGbg6vrFYPuv5btyhDeczD1ZmKwZYX8uzlCgbO3TyqwyVKqXlEqPalzDpt2rNtlzkpdBSXUCNUEDV60yjHrvCYUYColAbh0plDZd7TkgBM1QAyD5eMKBqrCn/FJ2+FP/jEQyJ5Vepf2QUj8uFKm8VHxjLfWMwTDMxnEaFQzNGh8q2rC8eJWM+1rt7hAF3fyf8Sljco/mMaiXZwq0FVXShLZ+0VP2+qM484nWlalhZWSoa60yicXzOqesU5Fa6DL3mANpconKmqM2WEAJISQ1XIzbsgLouj0trp7aveYzib6n/iqiCVeUxCiUrKSqpbUwIaro3dU2XaZiloKUqBYuDmt9C+UWFukpmyhKUFMtS+JPslKlKBPekRjfruf+KqGovWcAQJimVnXN8+YeBTS9IUNYkh8iB4KAhkxD3Wn8o95jNzbdMUkJUolI0OUJ9OmYMBUcI9nSANJcaf8Pn7tM/lEWd2OU2WW5CFSFqIGpSZIS55Y1eMYX6xmJSUJUQku43fONtd7gWVYBYWeYlwlSmKjJIcJBNcJ8IxLY64P5fw/0yx+p0c2gW12ZKS2BZG4y33iVVrV947hpczP+GozhqbyOF8b0H/TXnr7O8XQv9Xh+wOizJD8Cs2DbYXOvdEkuSApghbFgSOx9476cpwMdcz6Ne+nDDjbyQwmKxAEH0as3JHs7MIaD+rw/YjmIAHqLYl83qTh3pkIVBBCmQslIDcwokUruDCptZI+0J29GqjZvwwky1qakxj/AJau72YaCsXh+wglqJAKF6u5FSGZq8zE4QQQyFBqAvRthV2hovAEF5hd3HAsMU55JrmIaLSQAkTSyaeosk9rpgqI+7Wz9iyulJKlguWCCATkVJJNY6G3TOdcxVWIlhyCHZJdnEJBKzli3m/hfpGG6Q2dS7ZPwpUrjL4QS3a0AyLKBMSJwUhBNSQQWA0cfLxsrnP7dbvzp/riv6aSwZshOhxP/EiNAsbPNldWBZzhG4SVebGsdZL2ShWFVoCi7EKSxHJgBHW61qkrlSpcnEg0JAPCBQZePdA3SayJC7OsCpmpSeYd/gIgDbztUvqpwSCCtJJ4VVOFhnyAjAizqKXCVEcgT7o9NvMDql7EV9xihPSazoGACg2FO46wQMmixr/DX/Cr9IatJBYggxtbv6SSpiwgOCcnDAxJ0hu5K5TmhTkfePdFBh5dhWoOmWtQ3CSR4gQHOSxO4z7R7o9IvC2qkKlolScaTQsDRmYU7fKM305syUzZZAqtKn54cIHvMVApbPZ1qS6UKUNwCfMQn0dT4cCsWqWL75Rs+gyf2YD95f8AMqG2cf4pN/IP/GIgMTPs60+shQ7Uke+JZFnWoOlCiNwkn3Rr+nI9An836RP0GR+y/wCs/wAqYAws2WUliCDsQxjpUsqokEnYBz5Rc9JLMV20oT6xwgdpJjRiTJsUp1Z5aOowBhZktSThKSFaAgg+EOn2RaaqQpPNQI98bObe6RL6xdnmJIrVJ1/ewsItbB1dok4mdKhkfAjuMAeZoUe2CPoi9EKryP6RqLl6MpE9alOerWQkaMQ6Se4xa3lfMuSSFpVw+0EnDvmzGhgDBqsq/uKpyP6RAox6Bdd8Sp5IQ7jcNn2iAb0u5AtVnU3rqY7OCGPbWAMVOQdQQ+4bwj0a71kWaSAwxS0u7nIDJiN4C6UyUJsi6ZkMdiXguxzwmRIcgMgesWDsI1DWRHsQysSsPpAKaBRqQ7Z7PDerdTdYlvZoqtHyBgk3uAmpljniDwhvDiBxy24j6w54Q/hGvu4+CaEIlBqTAX/dXm7Gr70hBK4nxjPPCvMDLOCxe6WBeU9HAWKVD+FYjN6mrdVq3GA+0Pv4+CaECUh/XDlx6sxi+evOHrs4aswM2L1V5Gm70aCU3kj70o5e2NTxeAhEXmwqZRPNQ1yEX7uPgaA1pIxHiSWzIQvyY1hLRJUAClSXJOi9NzizrlD0292VjllySxUkPlhfziX65CkpOKUB+Ye54fdx8EdBtyTCcSCxCQhiAQWUHriMLDbkmiYuaQU5SxQvXCYWOeJal7fo1HbcqLl/99bv8xP9cV/Ts+kldivemLG6E/ttu/zE/wBcJOVZ7aFpAJUh2UQxHZypE9TRFc0+0zJaSSgJdsRBKiBTfzgS/wC8sdpkyxlLmJ71Yh7nMX3RxDWaU4yFe0Rj7Qkm3HNuuH84MAbe+E4pCxqQR4xTzeosqZcsoczGq2blqxd3iPRn51hk9KAjGpOLqxjFHPCHpzpEIZa23WmVbZBRRK1JpsXq3lF90lH7LN/KfcYza7yVPtslRSUpStIA5PmY0vSUPZZv5T7jFAJ0UvpdoQsLAdGHi+875jekVfTwccnkF+9MSdAD9t/o/qi+vO65K8K5wBCAQHyqQ775QDK/oUlrOPzL/nVDLMP8Um/lH8giwm2yRZZSSwRLJ4cIFSrif3mHou9JtAtCT9oljz4XB8AIAqunX2CPzfpBXQUfs3+s+5MTT7RItExVmXxKFSG1Z6HdoW4ZabNJmhR4Za1EnlhSr3QBS2lYTetdaDtJDfGLO9LOFWuzYg4CZhG2IGWwPcT4QHfcqVPkm1SRxo4sTMThqx+dYtLdI+kyErQWUwXLOx0iFGS7VOVaJiFoAkh8KmNasK6uH8Il6NygmSpI9UTZoHYJigPKIL4vY2eypxqBnKDBsnbiLbfqIXoSv9jSDm6+/jOcCHWW3j6XOlNXhU/+kCBem6Gs6fz/ANJiKzK/xSb+RPuTBHT77CUP3/6TF9QVXQc+lWP3R7zFv0hU02yn/wCb/bFR0JV6aZ+UfGD+lylYrPgDqxlhueGIX1GdN5o+jtuoeEXl0D9nl/kD9woYyHTGZOUhPWSwhIOYViclmB4Q2XnGxsA/Z0OHGAOO6ABl2YFLdbws3LRj5Qv0PEGM0kZNzz9wMMWZQH2ZoAQGHh3QgtCUueqI4sWmbFLjmQS/fGrIPRY2NJraM394htEsApKppLElwOTNntEnWocYZRoTUgUJdR7ySfGFEyX+EWLnId/xiWCGXLQkJKJhS5Z21JzVXnBEyUC3ptX8MtYRE6WX9CqlMht+kMs6kFRHVUSXyGdK9tPKADZZT6xWCGbl2wItCMKUhbBJL0zyrnCInpZhJISAxDCoGQHifGGqWkB+pL5FgNNoqI9i4sK+AVfnvHQyyHhBAzrHRkpjF3z9Ht9pKgcClkFs3BoatufGCbT0ls8pKjIS617ACp1Uc/fFLf8AZVrt09KAVHrFUEDm4rQM5Kv+0/GNFL27OlUqXJQheMqAqQBnuHVFmjpfZ9l/wp/3Rh5NhmTCyUKJGYbLt2gibd0yWONBTpVs82pEKa+19KpKkEDHXkP90LK6XSMiF5NkP90Zaz3dMWnGlBKRmaaZ617o6bdsxLKKCASGPMlgN84CjUTOmFnGi/BP+6AL36VSZshaEhbkEBwGy5KijvC7JksDGgpfLKvhA066pyA5lqAJoe3SlYELXovfEuz9Z1mLjwswGmJ8yN4XpN0hTaEoRLxYQXU4GeQyJ3MVFru+bLAK0KSDkS3wNI6Rds1QKkyyQKE0oRQiKU0l3dIJC5KZVpT6gADgFJw0SRzZtN4jtfTQddL6tJ6qW75DE6SmgfIP5Rn7Tds1CQpSCApmNNchy74VNzznA6pTkOBTLd3bxgDVzOkdkSTOSkmaoNRICi1GJf5EA3N0pQFzU2hLpmqxZAgOkIIIOjJHiYoLTds2WDjlqSOdR5Q6ddk1KQtUtQSdT80hRDQ3zf8AKEkybOOFQYlgAAaHv/tBdh6TyJUlCOPhSE5DT/VGXk2NS0lSUkpBqdA2bw+0XZMSkKKCEnXT+0Qoy+r0NomFdQMkjZPyz9kXvR3pLKkSUIWVYgVOwBzJIzI3igs92zFglKCQOyOVc07Di6pWHN20zBbMRQXUi+5Yt8ycXwKSAKB6AaPyiXpXfsufLQlGJwpy4GWEjQ7mM/ZrDMmsUIUrdssjrE1su+ahLqlqAPIU8IgCujF5okzFlbsUgUD5EnUjeLK8ek8szZUxAJEsqJDDItlXOkUYuqaEYurUx1bTsziKXd86YHRLUoZP/wAwBbdJukUubLwIdTkEkgABu/OsbK6z6FDfdHY7R5pbLtXLDrSpPb/aPSrAtpCQxPAMtaaOYhGDpkzSopUsFi5YnIuWdq10icLm4QxRiL6ls6eztA0iyoKlMtVRoVOwoXOtSN47q5JZlqpoMXw8YpCZImkkhSKMCK0303hJsyampKWrXbbTugdS5SAcJUXPFU9upzenfDQmU9VLY1qVEB6V3gAvFNc8Ut8+7c07YSQmY5ONBKq66bBog6qTxMpROtVUBpHWUSgysS2BYOVF/GvjABSUTsDY0vvUn3ZwxRmYeJaAXbKnkIjmmUlJUkrURRuKp2DxxlS6DiIqXdWY3c51ioj2LCyuEByH9/lHQ+6QFSgWpo9T3wsZKUF1rT9Mtg9vG4pUBy7FuYgK5LznG2zJSphUhIWwIT7K0gFwHyMOsM9KLxtRUoAFSgMRA1G8V9yWlAvCaoqSAesYkgCq0kMcsopTRqmS0dYlMxMpalFzR6qpQir/ABiFVnImyZU5fXJUVKGIAMQlX3QHoDnFXKXLVbpijhVwnBqMQrpyBia3Xvhn2YrIJSCVFLtxAhxy4gYAsbqKVKMoFSTIUrhHqqCyVB+5XlEl92oSpKJhDhK0luQWMucR2HqUTZs0TkETWpiTRgBvyiK23ghco4lSzLwKBSTxYuJmr2aRAF2iRL6kTFqUpAPW8RcuGLDwyiNN5k2RM9YxMy2poHisvq8EmxpQlaSeGgIdnrSGm2I+rcONOLDk4fLJs4oLWXYEzpaFhSlIWsTuPRJSpgHy9YUh8iz9XLnEZKUZg2IUSr4wAb1Qi7kALTj6pKWBDg4dR3RPdd5oVYkgrTiEvCQVAF0jDkTygCos9/SZrJMqapcxaVFJU6QoADhdXCkM7Bssqxc3tOWFK9J1KEBOJQSFKcsAkApNHI0jF9HwBaJJUQA5cmgHArPasX9+3oUWpPVqSpCsKVVCkkEjPZs+6BSwSpfVT0TVCaEIK0KIFRhxAEACoMQWqcmdZJs5JUypZThOSSkEuPEeEd0nvNCZQShSTjICykgsmmIU3AI74mn3imVKUUmUZWEdWkEElVcQUAa6QIAdHP8A2c7tX/KmDZ09M2yT5qSohaPVOSSHy2z8odZb0lKs0xScCFKCnS4HE2g8IDuYoVYlSzMQkqxCqgCHbQmBSbokr9mXXU+8xJ0RvOZOEzrVYgAGDAAOMqCsJdcqXIlKT10su59YfrFb0LtaUCZjUlPCAMRCXpzzgQvJkrAEoluhASVnABiVowpq770iWzSyULStRWnC6QoDEApLkKYZuTFfc94IVJJmzEgy1rKeIAkBSmGdQ1PCG3Ne4mJtK1rSCtXCCQOEISkMCdh4vAHdGb0mT5sxClOlOEAMGAcp0GwiWRZpqJeIz+qRUJACG9Y5lSTU9sAdDrSmXNmupKcTMVED2ide2DplsQuSEqVLMoJV1jq4gpyQwB+EAR30SbDNKliYcBZdM2LKoGeL+65REpP5RTupGRFpT9WKRiTiwEYXDu2TO8a+wK9GmrFqRAIVlgRLqXBAYEf8w1K2w+hZxWiaHJoGmzCw/aMjhLJDkjOmHJ4nWklIAnNQAmjkgVOVHIeKQjmYyD6ICpY8OWh7SPfDSuYU0lAGgrhPtMadjwv0Yk1nA4sw4q2TN2DKEUkgsJ45nhbkHZtqZwA6YlfEBLGleEU+OsEYiB9mDnlh0yPvgKbNIdJm6JqANSzUFO2JOoDYRPASzZpo+VT3wAXKX6vAOYpTnEc8Ly6tIrT1ajdjEYlgB+ubR3TkNKjnDrQEuFdcAQGPEmvj8IIj2DLIs4Q6WO23hHQyxpOGhfnSFiMqPO79sylWqepIJHWkZPU5AeBh1muFTKMwLSwow1508ucF2m8lS7bOFCnrlO/wixFqAXMljNMsudy4HnFKUFlsE+XMSRLUFAYqgsRkfItBtvsa56EzBLUFq4cABZkuO3JObwddVq9HZgS+IKBfkCfhEFptxVJd2PXtTYKYDwEClOuwTEg4kKATm4Ian9xCzbrm54FZOaHJuzaNJaiF9elSgAyK7DAgnXtgUr/aZbKp1ZG2QNYgKA3TNDDq1VBORyGfzzhRdU0kgIJYAnar690aiYk4gdkKdQNMSqZbsBrFLJt6pllnYiHSEto3rfpFAEm6ppUU9WpwHNDkcoYbvmpp1as2yOcaNNtdaUEApMsKOpLUpX96G9YrCSJiQkKLlq4asAcWmXfAFVYLhmKUnGhSUGpU2QwkijbtEYumapylCikFTFjUBRAMXkhKCuTMCsJIPBqp0mhroPdEsiyBMyWoB+NRUrYHFQ75s0AZlVhmAB0K4iwcGpdm8Yeq6Jrt1asyGY5sCR4EHvi9QoLQCpTYJ1ObLBAz7IKnKqGIrNZQOoWEJKTWhb3iAKKddKEomFJWopAGjYi+YbygM3ROAJMtQADnhVGomJTL65QUFcYWQ1BgA4SXzOkSIKRNwZqwKJPJwx76+EAYhIJIrSCUWAZ4h4jOHysJSHBIAAcZZQ9BQfZVlVj/AGpAESbDoVJFdSNQ+8SfQw5AWOTEbPDgpBAAB5c+2m0dgQyiEqo3wcGkCgpsvE2IUrWlfGsKbG5+0T4j9YnmLln2T48m23iN5bux+d6QIBzbOyScSaDJw/g8em3et0AM4CR5/wDEeaW6UjAogKyLHnzpHqNklFKAQwDVffT4wYZW9bIYEIVmSKKqQCPjDpfVBAJlqBLAjiLEjFXwzgkLns+GXiIyqw7N4fhmuDw5EEbksxz+XgZBZZQMSsJYFxQvk3i5hpMvD9mqpJZlZwQlE7LEmpqRmGL4RycN2Q55oPEpFS+zAZtXYP4wAHKCOrHozietFDXnyaJELl+qJR0KgQp2cs2+sEJTPJd0aNsz1LPm3PSFVLmkKAUl+WY3HKjN2wBEQgjD1ZCe+njDVFJP2KmzLpU76N5wVgmEesih0HlnDDLnsCVS9Mgc9fay5RUR7BthXwBgRyIYvrnHQ2UC3Ez8qR0ZZVsYa8LmVNtNpUThSJpHq4iSXoA42iGb0cKSHWWIJohzRnBGLnvB9ovPqbXacQUUqWSANw7HzMOl9JkFAC0LxMXISCAos5DkPr4wckdFhyatIrj0cITj6wdXhCgoJrVtH57w2ZcR6vEmYFBgRRsTkJGtM4LmX2gICQmaWldW5FSXSXNTomEs18oEtCShfCjCeGhLuD7i/KJmRrtT/wAWNs/Rpy3WVIPs0cB2fF3O2cDG4sTgTOJiQCnYHI4uW0WKb9BmIwpUAPWcGpwkMOT17XiWZfEsKxYVuyqBOpGF3fZvCGZDtT4ZBbLrJSlAwJNB6u+xf4QLOukYUIdlAFyEVV6tWxfHWEmXk8gywlTkjMagkk4s6hhlpBY6Qof7OYAAwZI4dqPpvzip2YlFx3VAKOjhUAUzHCg6SE6EO54ssvERDYLmxJlrx+uHZq0IoK1z8oOl3yhEyUUomFMuWqXUVOIoY5/uecPk34gYPQqGCrJSGTwkUyd3fIZRTJ1vu4LSKhPGoFhiJKMSKVGztAqejRLETXBS44akuzNipXWDbNfspKcGCaQ6i5SM1KK8sW5hyb+ljDwTCUuyikZqJxa0cEh+cAVVlufEkKK241IZnqNcw9dItLvuACYgkhYUSkhSWKSGYs5fOCRbUykIVgwjEonANVAh8NHzrvENmvxIOUykwqBIdklKRvuCW5xCgn1GZgC0lKXKUkAcIckOK5jUdlYLu+QjAUIUhUwOqqXJTShrSEF5yaAJmJCZvWUSK5Z8QaoiCxXmlM6bNwKdR4aB8PtDOj08IoK+RjYEAM1Hh8tC0l6AKz155RChIKEhyGFS2ZpD1yUkJqRvT+8ChAMzNk/O0SSjMNSA3v0aAkhIYlROYZu0PDF0NC/Pb5ECBquszIAB+QO2IUmYNnycjfviIJBSCVF8TM2jCr+MRLkJeiy/ZUQAlrtC8BcBmJ7vkR6RKUClOLag8Hp4eMeW2uQGVU0HjHpSLYlKElSwlxmQ7jX4RCECJkpgvrFHIAapxB2I0yh4RLFDNJ78ufzvEkuampcEZ0QnXXOEFol1IIYAE+jGrUz5xSHFCA7TFMcy9E1fz+MQlEtTtMOVFPrl4QQm1pyfR/s05M/3oabfLBLqZmclAqCArQ84AgmLlpdONXCwBf1ia1pTPwiRBlLJdRSxKWfOgOXfDp9vlhTGYk78GT5PXZojVecv74DHMywxJ1zgCO0olBFFLUk5F8omsyZa1KGJRIVvmBR8sqxwt0ss8xIfIGXWHm1pZxMTuGR4wRHsWNllBKWzbUx0MuycVIcl6ljlR9o6BVsVF6fazO0++IJnqnujo6BRbPpBkrPu+MdHRAPm+1+U+4xJKy7vhHR0ANXkeyBhr2x0dE9Qxoz8IfK1hI6NFOXn3RAc++OjoEGnOHjWOjohSCZ8RDDnHR0ACp17YkTrHR0AQnTs+MN/SOjopGQH9Ii1ELHQKMmZHvjS3t6kvv8AhCR0PUgi/X/+yX/45kEyvtpn5P60x0dAhFd/2yvzK/lMTK+0Pb/+Yjo6DB0/7RfYPdCzcz86R0dFQQRYtf8AMPuEKM++OjoiIyew5K/MffHR0dEKtj//2Q=="/>
          <p:cNvSpPr>
            <a:spLocks noChangeAspect="1" noChangeArrowheads="1"/>
          </p:cNvSpPr>
          <p:nvPr/>
        </p:nvSpPr>
        <p:spPr bwMode="auto">
          <a:xfrm>
            <a:off x="0" y="-889000"/>
            <a:ext cx="2486025" cy="1838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1512" name="Picture 8" descr="http://t2.gstatic.com/images?q=tbn:ANd9GcRKtoPQxK3vEXbN8nJAnbn6urrcUfThMBXCY8HKYpZ_Mqouax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928670"/>
            <a:ext cx="3038479" cy="2287659"/>
          </a:xfrm>
          <a:prstGeom prst="rect">
            <a:avLst/>
          </a:prstGeom>
          <a:noFill/>
        </p:spPr>
      </p:pic>
      <p:pic>
        <p:nvPicPr>
          <p:cNvPr id="21514" name="Picture 10" descr="http://t3.gstatic.com/images?q=tbn:ANd9GcToY-fRQa_p82oi0k8Nu1JAyS5K4fVIAU8FjBfi6KqoLYFa6KmZQ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000372"/>
            <a:ext cx="2447929" cy="3181065"/>
          </a:xfrm>
          <a:prstGeom prst="rect">
            <a:avLst/>
          </a:prstGeom>
          <a:noFill/>
        </p:spPr>
      </p:pic>
      <p:pic>
        <p:nvPicPr>
          <p:cNvPr id="21516" name="Picture 12" descr="http://t2.gstatic.com/images?q=tbn:ANd9GcRMfWyZfWXxYZ9MFkM1btJtXiBv7qzoopggcZqLJJXjVi3szvz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2857496"/>
            <a:ext cx="2857520" cy="1901551"/>
          </a:xfrm>
          <a:prstGeom prst="rect">
            <a:avLst/>
          </a:prstGeom>
          <a:noFill/>
        </p:spPr>
      </p:pic>
      <p:pic>
        <p:nvPicPr>
          <p:cNvPr id="21520" name="Picture 16" descr="http://t0.gstatic.com/images?q=tbn:ANd9GcQ_-SLQK7eSaCyc_v9k_rkbMFMOvoUeZXajGFXct1uCBM6Hk7KgI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1000108"/>
            <a:ext cx="3048003" cy="2039391"/>
          </a:xfrm>
          <a:prstGeom prst="rect">
            <a:avLst/>
          </a:prstGeom>
          <a:noFill/>
        </p:spPr>
      </p:pic>
      <p:pic>
        <p:nvPicPr>
          <p:cNvPr id="21522" name="Picture 18" descr="http://t2.gstatic.com/images?q=tbn:ANd9GcQQlNklcsjIl3jHIt08gkhfmWO63A30dT79P3TJtt6d8434N5V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2500306"/>
            <a:ext cx="2845569" cy="1876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Likelihood_of_Earthquakes_in_Thailand-002"/>
          <p:cNvPicPr/>
          <p:nvPr/>
        </p:nvPicPr>
        <p:blipFill>
          <a:blip r:embed="rId2" cstate="print">
            <a:lum bright="-40000" contrast="-10000"/>
          </a:blip>
          <a:srcRect/>
          <a:stretch>
            <a:fillRect/>
          </a:stretch>
        </p:blipFill>
        <p:spPr bwMode="auto">
          <a:xfrm>
            <a:off x="214282" y="0"/>
            <a:ext cx="51778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วงรี 4"/>
          <p:cNvSpPr/>
          <p:nvPr/>
        </p:nvSpPr>
        <p:spPr>
          <a:xfrm>
            <a:off x="1571604" y="2857496"/>
            <a:ext cx="642942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5500694" y="0"/>
            <a:ext cx="3643306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  </a:t>
            </a:r>
            <a:r>
              <a:rPr lang="th-TH" sz="2000" b="1" dirty="0" smtClean="0"/>
              <a:t>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ศ. ดร.ปณิธาน ลัก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คุณะ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ประสิทธิ์ หัวหน้าศูนย์เชี่ยวชาญเฉพาะทางด้านวิศวกรรมแผ่นดินไหวและการสั่นสะเทือน จุฬาฯ</a:t>
            </a:r>
            <a:br>
              <a:rPr lang="th-TH" sz="2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( ที่มา:  หนังสือพิมพ์เดลินิวส์ ฉบับวันที่ 1 พฤษภาคม พ.ศ. 2555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) 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การเตรียมพร้อมรับมือกับภัยพิบัติเป็นเรื่องจำเป็น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ซึ่งแผ่นดินไหวที่จะมีผลถึงขั้นทำให้อาคารถล่ม จะต้องมีความรุนแรงขนาด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5.5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ริคเตอร์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ขึ้นไปและมีปัจจัยต่าง ๆ สนับสนุน ที่ผ่านมาในประเทศไทยพบเหตุการณ์ดังกล่าวได้น้อยมาก หากขนาดแผ่นดินไหวน้อยกว่า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ริคเตอร์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เช่นที่ภูเก็ต อาคารจะสามารถต้านทานแรงสั่นสะเทือนได้โดยไม่พังทลาย หรือเป็นอันตรายต่อโครงสร้างหลัก ยกเว้นอาคารที่ไม่ได้มาตรฐาน นอกจากนี้กรมทรัพยากรธรณี ควรเร่งการจัดทำแผนที่รอยเลื่อนที่มีพลังของไทย โดยแยกเป็นรายจังหวัด </a:t>
            </a:r>
            <a:r>
              <a:rPr lang="th-TH" sz="2000" b="1" i="1" dirty="0" smtClean="0">
                <a:latin typeface="TH SarabunPSK" pitchFamily="34" charset="-34"/>
                <a:cs typeface="TH SarabunPSK" pitchFamily="34" charset="-34"/>
              </a:rPr>
              <a:t>เพื่อให้ประชาชนสามารถประเมินความเสี่ยง และเตรียมความพร้อมในการรับมือกับภัยแผ่นดินไหวที่อาจเกิดขึ้นได้ตลอดเวลา</a:t>
            </a:r>
            <a:r>
              <a:rPr lang="en-US" sz="2000" b="1" i="1" dirty="0" smtClean="0">
                <a:latin typeface="TH SarabunPSK" pitchFamily="34" charset="-34"/>
                <a:cs typeface="TH SarabunPSK" pitchFamily="34" charset="-34"/>
              </a:rPr>
              <a:t>”</a:t>
            </a: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.bp.blogspot.com/_1z5F4BiItA8/TPyY7lDeW4I/AAAAAAAAAqo/_kyEcJufeaE/s200/Reducing_My_Carbon_Footprint_at_Home_6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643050"/>
            <a:ext cx="4357718" cy="43359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274898">
            <a:off x="1241800" y="289415"/>
            <a:ext cx="671517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ลดการใช้พลังงาน 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ลูกศรโค้งลง 4"/>
          <p:cNvSpPr/>
          <p:nvPr/>
        </p:nvSpPr>
        <p:spPr>
          <a:xfrm rot="825382">
            <a:off x="3848712" y="1196112"/>
            <a:ext cx="1697806" cy="730719"/>
          </a:xfrm>
          <a:prstGeom prst="curvedDownArrow">
            <a:avLst>
              <a:gd name="adj1" fmla="val 25000"/>
              <a:gd name="adj2" fmla="val 0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85720" y="428604"/>
            <a:ext cx="464347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4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Carbon footprint </a:t>
            </a:r>
            <a:r>
              <a:rPr lang="th-TH" sz="4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กับชีวิตประจำวัน</a:t>
            </a:r>
            <a:br>
              <a:rPr lang="th-TH" sz="4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กิจกรรมในชีวิตประจำวันของเราทุกคน ล้วนมีส่วนที่ทำให้เกิด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Carbon Footprint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ทั้งการเดินทาง การรับประทานอาหาร กิจกรรมในครัวเรือน และในที่ทำงาน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dirty="0" smtClean="0">
                <a:latin typeface="TH SarabunPSK" pitchFamily="34" charset="-34"/>
                <a:cs typeface="TH SarabunPSK" pitchFamily="34" charset="-34"/>
              </a:rPr>
            </a:b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146" name="Picture 2" descr="http://www.rcskinclinic.com/imgUpload/25-03-54-j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714488"/>
            <a:ext cx="3929058" cy="3359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0022 การปรับตัวระดับภาคอุตสาหกรรม : รอยเท้าคาร์บอน (Carbon Foot Print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357298"/>
            <a:ext cx="6072230" cy="38909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500042"/>
            <a:ext cx="7286644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เครื่องหมาย </a:t>
            </a:r>
            <a:r>
              <a:rPr lang="en-US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Carbon footprint 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ของประเทศต่างๆ  </a:t>
            </a:r>
            <a:endParaRPr lang="th-TH" sz="4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57158" y="1214422"/>
            <a:ext cx="135732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ระดับชาติ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57422" y="1214422"/>
            <a:ext cx="135732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เขตพื้นที่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14876" y="1214422"/>
            <a:ext cx="135732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สถานศึกษา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58016" y="1214422"/>
            <a:ext cx="135732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ห้องเรียน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4282" y="2071678"/>
            <a:ext cx="1571636" cy="954107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หลักสูตรแกนกลาง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‘51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00232" y="2071678"/>
            <a:ext cx="1928826" cy="138499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- นโยบาย/จุดเน้น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- กรอบสาระ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ท้องถิ่น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43372" y="2071678"/>
            <a:ext cx="2571768" cy="1384995"/>
          </a:xfrm>
          <a:prstGeom prst="rect">
            <a:avLst/>
          </a:prstGeom>
          <a:solidFill>
            <a:srgbClr val="FFC0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หลักสูตรสถานศึกษา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แกนกลาง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+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สาระท้องถิ่น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จุดเน้นของโรงเรียน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15074" y="3714752"/>
            <a:ext cx="1928826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โครงสร้างรายวิชา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71934" y="3714752"/>
            <a:ext cx="2000264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คำอธิบายรายวิชา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57950" y="4857760"/>
            <a:ext cx="1285884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หน่วย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การเรียนรู้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86710" y="4857760"/>
            <a:ext cx="1357290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หน่วย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การเรียนรู้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86314" y="4857760"/>
            <a:ext cx="1357322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หน่วย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การเรียนรู้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71868" y="6000768"/>
            <a:ext cx="178595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แผนการเรียนรู้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29256" y="6000768"/>
            <a:ext cx="171451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แผนการเรียนรู้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58082" y="6000768"/>
            <a:ext cx="1785918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แผนการเรียนรู้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56" name="ลูกศรเชื่อมต่อแบบตรง 55"/>
          <p:cNvCxnSpPr/>
          <p:nvPr/>
        </p:nvCxnSpPr>
        <p:spPr>
          <a:xfrm rot="5400000">
            <a:off x="6429388" y="2714620"/>
            <a:ext cx="2001058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ตัวเชื่อมต่อตรง 61"/>
          <p:cNvCxnSpPr/>
          <p:nvPr/>
        </p:nvCxnSpPr>
        <p:spPr>
          <a:xfrm>
            <a:off x="5929322" y="4572008"/>
            <a:ext cx="21431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ตัวเชื่อมต่อตรง 63"/>
          <p:cNvCxnSpPr/>
          <p:nvPr/>
        </p:nvCxnSpPr>
        <p:spPr>
          <a:xfrm rot="5400000">
            <a:off x="5786446" y="4714884"/>
            <a:ext cx="2857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ตัวเชื่อมต่อตรง 67"/>
          <p:cNvCxnSpPr/>
          <p:nvPr/>
        </p:nvCxnSpPr>
        <p:spPr>
          <a:xfrm rot="5400000">
            <a:off x="7000892" y="4714884"/>
            <a:ext cx="2857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ตัวเชื่อมต่อตรง 81"/>
          <p:cNvCxnSpPr/>
          <p:nvPr/>
        </p:nvCxnSpPr>
        <p:spPr>
          <a:xfrm rot="5400000">
            <a:off x="7929586" y="4714884"/>
            <a:ext cx="28575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ตัวเชื่อมต่อตรง 103"/>
          <p:cNvCxnSpPr/>
          <p:nvPr/>
        </p:nvCxnSpPr>
        <p:spPr>
          <a:xfrm rot="5400000">
            <a:off x="6965173" y="4393413"/>
            <a:ext cx="3571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ลูกศรเชื่อมต่อแบบตรง 105"/>
          <p:cNvCxnSpPr>
            <a:stCxn id="45" idx="3"/>
            <a:endCxn id="44" idx="1"/>
          </p:cNvCxnSpPr>
          <p:nvPr/>
        </p:nvCxnSpPr>
        <p:spPr>
          <a:xfrm>
            <a:off x="6072198" y="3976362"/>
            <a:ext cx="142876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ตัวเชื่อมต่อตรง 107"/>
          <p:cNvCxnSpPr>
            <a:stCxn id="49" idx="2"/>
          </p:cNvCxnSpPr>
          <p:nvPr/>
        </p:nvCxnSpPr>
        <p:spPr>
          <a:xfrm rot="5400000">
            <a:off x="4888318" y="5424114"/>
            <a:ext cx="188904" cy="9644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ตัวเชื่อมต่อตรง 109"/>
          <p:cNvCxnSpPr>
            <a:stCxn id="49" idx="2"/>
            <a:endCxn id="52" idx="0"/>
          </p:cNvCxnSpPr>
          <p:nvPr/>
        </p:nvCxnSpPr>
        <p:spPr>
          <a:xfrm rot="16200000" flipH="1">
            <a:off x="5781293" y="5495548"/>
            <a:ext cx="188901" cy="8215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ตัวเชื่อมต่อตรง 111"/>
          <p:cNvCxnSpPr>
            <a:stCxn id="49" idx="2"/>
            <a:endCxn id="53" idx="0"/>
          </p:cNvCxnSpPr>
          <p:nvPr/>
        </p:nvCxnSpPr>
        <p:spPr>
          <a:xfrm rot="16200000" flipH="1">
            <a:off x="6763558" y="4513284"/>
            <a:ext cx="188901" cy="27860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ลูกศรเชื่อมต่อแบบตรง 115"/>
          <p:cNvCxnSpPr/>
          <p:nvPr/>
        </p:nvCxnSpPr>
        <p:spPr>
          <a:xfrm rot="5400000">
            <a:off x="858018" y="1856570"/>
            <a:ext cx="285752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ลูกศรเชื่อมต่อแบบตรง 117"/>
          <p:cNvCxnSpPr/>
          <p:nvPr/>
        </p:nvCxnSpPr>
        <p:spPr>
          <a:xfrm rot="5400000">
            <a:off x="2857488" y="1857364"/>
            <a:ext cx="285752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ลูกศรเชื่อมต่อแบบตรง 119"/>
          <p:cNvCxnSpPr/>
          <p:nvPr/>
        </p:nvCxnSpPr>
        <p:spPr>
          <a:xfrm rot="5400000">
            <a:off x="5251455" y="1892289"/>
            <a:ext cx="214314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ลูกศรเชื่อมต่อแบบตรง 121"/>
          <p:cNvCxnSpPr>
            <a:stCxn id="27" idx="3"/>
            <a:endCxn id="35" idx="1"/>
          </p:cNvCxnSpPr>
          <p:nvPr/>
        </p:nvCxnSpPr>
        <p:spPr>
          <a:xfrm>
            <a:off x="1714480" y="1476032"/>
            <a:ext cx="642942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ลูกศรเชื่อมต่อแบบตรง 123"/>
          <p:cNvCxnSpPr>
            <a:stCxn id="35" idx="3"/>
            <a:endCxn id="36" idx="1"/>
          </p:cNvCxnSpPr>
          <p:nvPr/>
        </p:nvCxnSpPr>
        <p:spPr>
          <a:xfrm>
            <a:off x="3714744" y="1476032"/>
            <a:ext cx="1000132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ลูกศรเชื่อมต่อแบบตรง 125"/>
          <p:cNvCxnSpPr>
            <a:stCxn id="36" idx="3"/>
            <a:endCxn id="37" idx="1"/>
          </p:cNvCxnSpPr>
          <p:nvPr/>
        </p:nvCxnSpPr>
        <p:spPr>
          <a:xfrm>
            <a:off x="6072198" y="1476032"/>
            <a:ext cx="78581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714348" y="3643314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gsanaUPC" pitchFamily="18" charset="-34"/>
                <a:cs typeface="AngsanaUPC" pitchFamily="18" charset="-34"/>
              </a:rPr>
              <a:t>          </a:t>
            </a:r>
            <a:endParaRPr lang="th-TH" sz="3200" b="1" dirty="0"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800" b="1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การพัฒนาหลักสูตรสถานศึกษา </a:t>
            </a:r>
            <a:endParaRPr lang="th-TH" sz="4800" b="1" dirty="0">
              <a:solidFill>
                <a:schemeClr val="bg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7" name="สี่เหลี่ยมมุมมน 56"/>
          <p:cNvSpPr/>
          <p:nvPr/>
        </p:nvSpPr>
        <p:spPr>
          <a:xfrm>
            <a:off x="357158" y="3857628"/>
            <a:ext cx="2643206" cy="2500330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  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สิ่งแวดล้อมศึกษา </a:t>
            </a:r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- เศรษฐกิจพอเพียง  </a:t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- อาเซียน</a:t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- ความเป็นพลเมือง 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7" name="ตัวเชื่อมต่อตรง 46"/>
          <p:cNvCxnSpPr>
            <a:stCxn id="39" idx="2"/>
            <a:endCxn id="57" idx="0"/>
          </p:cNvCxnSpPr>
          <p:nvPr/>
        </p:nvCxnSpPr>
        <p:spPr>
          <a:xfrm rot="16200000" flipH="1">
            <a:off x="923509" y="3102375"/>
            <a:ext cx="831843" cy="6786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ตัวเชื่อมต่อตรง 54"/>
          <p:cNvCxnSpPr/>
          <p:nvPr/>
        </p:nvCxnSpPr>
        <p:spPr>
          <a:xfrm rot="10800000" flipV="1">
            <a:off x="1785918" y="3500438"/>
            <a:ext cx="1357322" cy="3571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4143380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กระบวนการประชุมปฏิบัติการ 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4714884"/>
            <a:ext cx="8501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บรรยาย</a:t>
            </a:r>
            <a:br>
              <a:rPr lang="th-TH" sz="36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การปฏิบัติการทำหน่วยการเรียนรู้และแผนการจัดการเรียนรู้</a:t>
            </a:r>
            <a:br>
              <a:rPr lang="th-TH" sz="36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การประกวดแผนการจัดการเรียนรู้สิ่งแวดล้อมศึกษา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EE Award 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357298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ภาระงาน/ชิ้นงาน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1928802"/>
            <a:ext cx="8643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 1.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หน่วยการเรียนรู้สิ่งแวดล้อมศึกษารายโรงเรียน หรือกลุ่มบริบทพื้นที่ </a:t>
            </a:r>
            <a:br>
              <a:rPr lang="th-TH" sz="36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 2.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แผนการจัดการเรียนรู้รายกลุ่มระดับชั้นเรียน</a:t>
            </a:r>
            <a:br>
              <a:rPr lang="th-TH" sz="36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เครื่องมือการนิเทศภายในโรงเรียนสิ่งแวดล้อมศึกษาของผู้บริหาร</a:t>
            </a:r>
            <a:br>
              <a:rPr lang="th-TH" sz="36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   สถานศึกษา  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0" y="0"/>
            <a:ext cx="9144000" cy="1285860"/>
          </a:xfrm>
          <a:prstGeom prst="roundRect">
            <a:avLst/>
          </a:prstGeom>
          <a:solidFill>
            <a:srgbClr val="66FF33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สิ่งแวดล้อมศึกษาเพื่อการพัฒนาที่ยั่งยืนในหลักสูตรแกนกลางการศึกษาขั้นพื้นฐาน  พุทธศักราช 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2551</a:t>
            </a:r>
            <a:endParaRPr lang="th-TH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214282" y="928670"/>
            <a:ext cx="8715436" cy="4000528"/>
          </a:xfrm>
          <a:prstGeom prst="roundRect">
            <a:avLst/>
          </a:prstGeom>
          <a:solidFill>
            <a:srgbClr val="94DF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มาตรฐาน/ตัวชี้วัด</a:t>
            </a:r>
            <a:br>
              <a:rPr lang="th-TH" sz="5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5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ตามหลักสูตรแกนกลางการศึกษาขั้นพื้นฐาน  พุทธศักราช </a:t>
            </a:r>
            <a:r>
              <a:rPr lang="en-US" sz="5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2551</a:t>
            </a:r>
            <a:br>
              <a:rPr lang="en-US" sz="5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5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ที่เกี่ยวข้องกับสิ่งแวดล้อมศึกษา</a:t>
            </a:r>
            <a:endParaRPr lang="th-TH" sz="5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การวิเคราะห์มาตรฐาน/ตัวชี้วัดสิ่งแวดล้อมศึกษาในหลักสูตรฯ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714356"/>
            <a:ext cx="83582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กลุ่มสาระการเรียนรู้วิทยาศาสตร์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         สาระที่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สิ่งมีชีวิตกับกระบวนการดำรงชีวิต</a:t>
            </a:r>
            <a:br>
              <a:rPr lang="th-TH" sz="36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         สาระที่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ชีวิตกับสิ่งแวดล้อม</a:t>
            </a:r>
            <a:br>
              <a:rPr lang="th-TH" sz="36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         สาระที่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พลังงาน</a:t>
            </a:r>
            <a:br>
              <a:rPr lang="th-TH" sz="36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         สาระที่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6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กระบวนการเปลี่ยนแปลงของโลก </a:t>
            </a:r>
            <a:br>
              <a:rPr lang="th-TH" sz="36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         สาระที่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7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ดาราศาสตร์และอวกาศ </a:t>
            </a:r>
            <a:br>
              <a:rPr lang="th-TH" sz="36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         สาระที่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8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ธรรมชาติของวิทยาศาสตร์และเทคโนโลยี 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28596" y="4549676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กลุ่มสาระการเรียนรู้สังคมศึกษา ศาสนาและวัฒนธรรม</a:t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สาระที่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หน้าที่พลเมือง วัฒนธรรม  และการดำรงชีวิตในสังคม</a:t>
            </a:r>
            <a:br>
              <a:rPr lang="th-TH" sz="36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   สาระที่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เศรษฐศาสตร์ </a:t>
            </a:r>
            <a:br>
              <a:rPr lang="th-TH" sz="36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   สาระที่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ภูมิศาสตร์ 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การวิเคราะห์มาตรฐาน/ตัวชี้วัดสิ่งแวดล้อมศึกษาในหลักสูตรฯ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785794"/>
            <a:ext cx="83582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กลุ่มสาระการเรียนรู้สุขศึกษาและพลศึกษา</a:t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  สาระที่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การสร้างเสริมสุขภาพ สมรรถภาพ และการป้องกันโรค</a:t>
            </a:r>
            <a:br>
              <a:rPr lang="th-TH" sz="36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  สาระที่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ความปลอดภัยในชีวิต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500306"/>
            <a:ext cx="7643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กลุ่มสาระการเรียนรู้การงานอาชีพและเทคโนโลยี </a:t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  สาระที่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การดำรงชีวิตและครอบครัว</a:t>
            </a:r>
            <a:br>
              <a:rPr lang="th-TH" sz="36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  สาระที่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การออกแบบและเทคโนโลยี</a:t>
            </a:r>
            <a:br>
              <a:rPr lang="th-TH" sz="36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  สาระที่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เทคโนโลยีสารสนเทศและการสื่อสาร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คำบรรยายภาพแบบลูกศรขึ้น 7"/>
          <p:cNvSpPr/>
          <p:nvPr/>
        </p:nvSpPr>
        <p:spPr>
          <a:xfrm>
            <a:off x="0" y="4714884"/>
            <a:ext cx="9144000" cy="2143116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สำหรับกลุ่มสาระการเรียนรู้อื่นๆ ครูสามารถนำสิ่งแวดล้อมมา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การเรียนได้ทั้งด้านเนื้อหา ทักษะกระบวนการได้ตามความเหมาะสม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สิ่งแวดล้อมศึกษาในหลักสูตรแกนกลางฯ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3214678" y="3214686"/>
            <a:ext cx="2500330" cy="12858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สิ่งแวดล้อม</a:t>
            </a:r>
            <a:endParaRPr lang="th-TH" sz="4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6286512" y="1357298"/>
            <a:ext cx="2500330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กลุ่มสาระสังคมศึกษาฯ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มีมาตรฐาน/ตัวชี้วัด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6357950" y="3214686"/>
            <a:ext cx="2428892" cy="114300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กลุ่มสาระภาษไทย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เพื่อให้เกิดทักษะฟัง พูด อ่าน เขียน 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6143636" y="4857760"/>
            <a:ext cx="2714644" cy="1571636"/>
          </a:xfrm>
          <a:prstGeom prst="round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กลุ่มสาระภาษาต่างประเทศ</a:t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เพื่อให้เกิดทักษะฟัง พูด อ่าน เขียน 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214678" y="1214422"/>
            <a:ext cx="2500330" cy="1285884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กลุ่มสาระวิทยาศาสตร์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มีมาตรฐาน/ตัวชี้วัด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3214678" y="5143512"/>
            <a:ext cx="2500330" cy="1285884"/>
          </a:xfrm>
          <a:prstGeom prst="roundRect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กลุ่มสาระศิลปะ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เพื่อให้เกิดสุนทรียภาพ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214282" y="3214686"/>
            <a:ext cx="2500330" cy="1285884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กลุ่มสาระสุขศึกษาและพลศึกษา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เพื่อให้เกิดทักษะชีวิต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มุมมน 11"/>
          <p:cNvSpPr/>
          <p:nvPr/>
        </p:nvSpPr>
        <p:spPr>
          <a:xfrm>
            <a:off x="285720" y="5143512"/>
            <a:ext cx="2500330" cy="12858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กลุ่มสาระคณิตศาสตร์</a:t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990099"/>
                </a:solidFill>
                <a:latin typeface="TH SarabunPSK" pitchFamily="34" charset="-34"/>
                <a:cs typeface="TH SarabunPSK" pitchFamily="34" charset="-34"/>
              </a:rPr>
              <a:t>เพื่อให้เกิดทักษะการคิดคำนวณ  </a:t>
            </a:r>
            <a:endParaRPr lang="th-TH" b="1" dirty="0">
              <a:solidFill>
                <a:srgbClr val="99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สี่เหลี่ยมมุมมน 12"/>
          <p:cNvSpPr/>
          <p:nvPr/>
        </p:nvSpPr>
        <p:spPr>
          <a:xfrm>
            <a:off x="142844" y="1357298"/>
            <a:ext cx="2500330" cy="12858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กลุ่มสาระการงานอาชีพและเทคโนโลยี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มีมาตรฐาน/ตัวชี้วัด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5" name="ตัวเชื่อมต่อตรง 14"/>
          <p:cNvCxnSpPr/>
          <p:nvPr/>
        </p:nvCxnSpPr>
        <p:spPr>
          <a:xfrm rot="10800000" flipV="1">
            <a:off x="5214942" y="2643182"/>
            <a:ext cx="1857388" cy="7143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 rot="10800000" flipV="1">
            <a:off x="5715008" y="3644902"/>
            <a:ext cx="642942" cy="698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>
            <a:endCxn id="5" idx="5"/>
          </p:cNvCxnSpPr>
          <p:nvPr/>
        </p:nvCxnSpPr>
        <p:spPr>
          <a:xfrm rot="10800000">
            <a:off x="5348844" y="4312258"/>
            <a:ext cx="1366297" cy="5455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>
            <a:stCxn id="5" idx="4"/>
            <a:endCxn id="10" idx="0"/>
          </p:cNvCxnSpPr>
          <p:nvPr/>
        </p:nvCxnSpPr>
        <p:spPr>
          <a:xfrm rot="5400000">
            <a:off x="4143372" y="4822041"/>
            <a:ext cx="64294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ตัวเชื่อมต่อตรง 24"/>
          <p:cNvCxnSpPr>
            <a:stCxn id="5" idx="3"/>
            <a:endCxn id="12" idx="0"/>
          </p:cNvCxnSpPr>
          <p:nvPr/>
        </p:nvCxnSpPr>
        <p:spPr>
          <a:xfrm rot="5400000">
            <a:off x="2142737" y="3705405"/>
            <a:ext cx="831255" cy="20449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ตัวเชื่อมต่อตรง 26"/>
          <p:cNvCxnSpPr/>
          <p:nvPr/>
        </p:nvCxnSpPr>
        <p:spPr>
          <a:xfrm rot="10800000">
            <a:off x="2714612" y="4000504"/>
            <a:ext cx="50006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ตัวเชื่อมต่อตรง 28"/>
          <p:cNvCxnSpPr/>
          <p:nvPr/>
        </p:nvCxnSpPr>
        <p:spPr>
          <a:xfrm rot="10800000">
            <a:off x="2643174" y="2143116"/>
            <a:ext cx="1357322" cy="11430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ตัวเชื่อมต่อตรง 30"/>
          <p:cNvCxnSpPr>
            <a:stCxn id="5" idx="0"/>
          </p:cNvCxnSpPr>
          <p:nvPr/>
        </p:nvCxnSpPr>
        <p:spPr>
          <a:xfrm rot="16200000" flipV="1">
            <a:off x="4090588" y="2840430"/>
            <a:ext cx="714380" cy="341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6314" y="1714488"/>
            <a:ext cx="4143372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กลุ่มสาระการเรียนรู้</a:t>
            </a:r>
          </a:p>
          <a:p>
            <a:pPr>
              <a:buFont typeface="Arial" pitchFamily="34" charset="0"/>
              <a:buChar char="•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กิจกรรมพัฒนาผู้เรียน</a:t>
            </a:r>
          </a:p>
          <a:p>
            <a:pPr>
              <a:buFont typeface="Arial" pitchFamily="34" charset="0"/>
              <a:buChar char="•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โครงการ/กิจกรรมเสริม</a:t>
            </a:r>
          </a:p>
          <a:p>
            <a:pPr>
              <a:buFont typeface="Arial" pitchFamily="34" charset="0"/>
              <a:buChar char="•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กิจกรรมประจำวัน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ลูกศรขวา 4"/>
          <p:cNvSpPr/>
          <p:nvPr/>
        </p:nvSpPr>
        <p:spPr>
          <a:xfrm>
            <a:off x="0" y="2000240"/>
            <a:ext cx="3214710" cy="2000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การจัดการเรียนรู้</a:t>
            </a:r>
            <a:br>
              <a:rPr lang="th-TH" sz="4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สิ่งแวดล้อมศึกษา 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02" y="2571744"/>
            <a:ext cx="1857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err="1" smtClean="0"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800" b="1" dirty="0" smtClean="0">
                <a:latin typeface="DilleniaUPC" pitchFamily="18" charset="-34"/>
                <a:cs typeface="DilleniaUPC" pitchFamily="18" charset="-34"/>
              </a:rPr>
              <a:t>สิ่งแวดล้อมศึกษาเพื่อการพัฒนาอย่างยั่งยืนสู่ห้องเรียน </a:t>
            </a:r>
            <a:endParaRPr lang="th-TH" sz="4800" b="1" dirty="0"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1714488"/>
            <a:ext cx="68580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 การบูร</a:t>
            </a:r>
            <a:r>
              <a:rPr kumimoji="0" lang="th-TH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ณา</a:t>
            </a: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การภายในวิชา  (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Intradiciplinary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การจัดการเรียนรู้แบบ</a:t>
            </a:r>
            <a:r>
              <a:rPr lang="th-TH" sz="4400" b="1" dirty="0" err="1" smtClean="0"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br>
              <a:rPr lang="th-TH" sz="44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Integrated Instruction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) 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8596" y="2643182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การบูร</a:t>
            </a:r>
            <a:r>
              <a:rPr kumimoji="0" lang="th-TH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ณา</a:t>
            </a: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การระหว่างวิชา</a:t>
            </a:r>
            <a:r>
              <a:rPr kumimoji="0" lang="th-TH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หรือสห</a:t>
            </a: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วิทยาการ (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Interdiciplinary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4282" y="3500438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  การบูร</a:t>
            </a:r>
            <a:r>
              <a:rPr kumimoji="0" lang="th-TH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ณา</a:t>
            </a: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การแบบพหุวิทยาการ (</a:t>
            </a:r>
            <a:r>
              <a:rPr lang="en-US" sz="4000" b="1" dirty="0" err="1" smtClean="0">
                <a:latin typeface="TH SarabunPSK" pitchFamily="34" charset="-34"/>
                <a:cs typeface="TH SarabunPSK" pitchFamily="34" charset="-34"/>
              </a:rPr>
              <a:t>Multi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diciplinary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142984"/>
            <a:ext cx="7715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 smtClean="0">
                <a:latin typeface="TH SarabunPSK" pitchFamily="34" charset="-34"/>
                <a:cs typeface="TH SarabunPSK" pitchFamily="34" charset="-34"/>
              </a:rPr>
              <a:t>โรงเรียนของเราจะจัด</a:t>
            </a:r>
            <a:br>
              <a:rPr lang="th-TH" sz="7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7200" b="1" dirty="0" smtClean="0">
                <a:latin typeface="TH SarabunPSK" pitchFamily="34" charset="-34"/>
                <a:cs typeface="TH SarabunPSK" pitchFamily="34" charset="-34"/>
              </a:rPr>
              <a:t>การเรียนการสอนสิ่งแวดล้อมศึกษาเรื่องอะไร  ?</a:t>
            </a:r>
            <a:endParaRPr lang="th-TH" sz="7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หลักสูตร</a:t>
            </a: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สถานศึกษา </a:t>
            </a:r>
          </a:p>
        </p:txBody>
      </p:sp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500034" y="2071678"/>
            <a:ext cx="3143272" cy="707886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สาระแกนกลาง  </a:t>
            </a:r>
            <a:r>
              <a:rPr lang="en-US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51  </a:t>
            </a:r>
            <a:endParaRPr lang="th-TH" sz="4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177" name="Text Box 14"/>
          <p:cNvSpPr txBox="1">
            <a:spLocks noChangeArrowheads="1"/>
          </p:cNvSpPr>
          <p:nvPr/>
        </p:nvSpPr>
        <p:spPr bwMode="auto">
          <a:xfrm flipV="1">
            <a:off x="4071934" y="1857364"/>
            <a:ext cx="4302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dirty="0"/>
              <a:t>+</a:t>
            </a:r>
            <a:endParaRPr lang="th-TH" sz="7200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3571876"/>
            <a:ext cx="3214710" cy="954107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การวิเคราะห์มาตรฐาน /ตัวชี้วัดตามหลักสูตรแกนกลาง</a:t>
            </a:r>
            <a:endParaRPr lang="th-TH" dirty="0"/>
          </a:p>
        </p:txBody>
      </p:sp>
      <p:sp>
        <p:nvSpPr>
          <p:cNvPr id="11" name="ลูกศรลง 10"/>
          <p:cNvSpPr/>
          <p:nvPr/>
        </p:nvSpPr>
        <p:spPr>
          <a:xfrm>
            <a:off x="1857356" y="2857496"/>
            <a:ext cx="57150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4714876" y="1428736"/>
            <a:ext cx="3714776" cy="1077218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สาระการเรียนรู้ท้องถิ่นด้านสิ่งแวดล้อม (บริบทของท้องถิ่น)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4876" y="3000372"/>
            <a:ext cx="3643338" cy="1569660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สถานการณ์ปัญหาสิ่งแวดล้อมโลก (จุดเน้นความต้องการของโรงเรียน)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สี่เหลี่ยมมุมมน 26"/>
          <p:cNvSpPr/>
          <p:nvPr/>
        </p:nvSpPr>
        <p:spPr>
          <a:xfrm>
            <a:off x="1928794" y="5357826"/>
            <a:ext cx="4643470" cy="128588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หัวเรื่อง  </a:t>
            </a:r>
            <a:r>
              <a:rPr lang="en-US" sz="6000" b="1" dirty="0" smtClean="0">
                <a:latin typeface="TH SarabunPSK" pitchFamily="34" charset="-34"/>
                <a:cs typeface="TH SarabunPSK" pitchFamily="34" charset="-34"/>
              </a:rPr>
              <a:t>Theme</a:t>
            </a: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30" name="ตัวเชื่อมต่อตรง 29"/>
          <p:cNvCxnSpPr/>
          <p:nvPr/>
        </p:nvCxnSpPr>
        <p:spPr>
          <a:xfrm rot="5400000">
            <a:off x="6180149" y="2749545"/>
            <a:ext cx="500066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ลูกศรเชื่อมต่อแบบตรง 34"/>
          <p:cNvCxnSpPr/>
          <p:nvPr/>
        </p:nvCxnSpPr>
        <p:spPr>
          <a:xfrm rot="5400000">
            <a:off x="5894397" y="4964123"/>
            <a:ext cx="78581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ลูกศรเชื่อมต่อแบบตรง 36"/>
          <p:cNvCxnSpPr/>
          <p:nvPr/>
        </p:nvCxnSpPr>
        <p:spPr>
          <a:xfrm rot="5400000">
            <a:off x="1893075" y="4964917"/>
            <a:ext cx="785818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การเชื่อมโยงระหว่างหลักสูตรแกนกลาง และหลักสูตรสถานศึกษา</a:t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สู่การจัดกิจกรรมการเรียนรู้ในชั้นเรียน 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คำบรรยายภาพแบบลูกศรลง 2"/>
          <p:cNvSpPr/>
          <p:nvPr/>
        </p:nvSpPr>
        <p:spPr>
          <a:xfrm>
            <a:off x="214282" y="1428736"/>
            <a:ext cx="1785950" cy="114300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ระดับชาติ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คำบรรยายภาพแบบลูกศรลง 3"/>
          <p:cNvSpPr/>
          <p:nvPr/>
        </p:nvSpPr>
        <p:spPr>
          <a:xfrm>
            <a:off x="2285984" y="1428736"/>
            <a:ext cx="1714512" cy="114300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ระดับ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เขตพื้นที่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คำบรรยายภาพแบบลูกศรลง 4"/>
          <p:cNvSpPr/>
          <p:nvPr/>
        </p:nvSpPr>
        <p:spPr>
          <a:xfrm>
            <a:off x="4286248" y="1428736"/>
            <a:ext cx="2286016" cy="114300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ระดับสถานศึกษา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คำบรรยายภาพแบบลูกศรลง 5"/>
          <p:cNvSpPr/>
          <p:nvPr/>
        </p:nvSpPr>
        <p:spPr>
          <a:xfrm>
            <a:off x="6857984" y="1428736"/>
            <a:ext cx="2286016" cy="114300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ระดับชั้นเรียน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357166"/>
            <a:ext cx="70723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b="1" dirty="0" smtClean="0">
                <a:latin typeface="TH SarabunPSK" pitchFamily="34" charset="-34"/>
                <a:cs typeface="TH SarabunPSK" pitchFamily="34" charset="-34"/>
              </a:rPr>
              <a:t>สิ่งแวดล้อมศึกษาเกิดขึ้นเพื่อ ?</a:t>
            </a:r>
            <a:endParaRPr lang="th-TH" sz="66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285720" y="785794"/>
          <a:ext cx="8643998" cy="5843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6640"/>
                <a:gridCol w="4077358"/>
              </a:tblGrid>
              <a:tr h="572537">
                <a:tc>
                  <a:txBody>
                    <a:bodyPr/>
                    <a:lstStyle/>
                    <a:p>
                      <a:r>
                        <a:rPr lang="th-TH" sz="3600" dirty="0" smtClean="0">
                          <a:latin typeface="TH SarabunPSK" pitchFamily="34" charset="-34"/>
                          <a:cs typeface="TH SarabunPSK" pitchFamily="34" charset="-34"/>
                        </a:rPr>
                        <a:t>สาระการเรียนรู้</a:t>
                      </a:r>
                      <a:endParaRPr lang="th-TH" sz="3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การบูรณการในสาระท้องถิ่น</a:t>
                      </a:r>
                      <a:endParaRPr lang="th-TH" sz="3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72537"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วิทยาศาสตร์ 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solidFill>
                            <a:schemeClr val="tx2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ระบบนิเวศป่าชุมชน</a:t>
                      </a:r>
                      <a:endParaRPr lang="th-TH" sz="3600" b="1" dirty="0">
                        <a:solidFill>
                          <a:schemeClr val="tx2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72537"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สังคมศึกษา ศาสนาและวัฒนธรรม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solidFill>
                            <a:schemeClr val="tx2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การอนุรักษ์ทรัพยากรธรรมชาติ</a:t>
                      </a:r>
                      <a:endParaRPr lang="th-TH" sz="3600" b="1" dirty="0">
                        <a:solidFill>
                          <a:schemeClr val="tx2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722966"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การงานอาชีพและเทคโนโลยี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solidFill>
                            <a:schemeClr val="tx2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แหล่งอาชีพ</a:t>
                      </a:r>
                      <a:r>
                        <a:rPr lang="th-TH" sz="3600" b="1" baseline="0" dirty="0" smtClean="0">
                          <a:solidFill>
                            <a:schemeClr val="tx2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และผลผลิต</a:t>
                      </a:r>
                      <a:r>
                        <a:rPr lang="th-TH" sz="3600" b="1" dirty="0" smtClean="0">
                          <a:solidFill>
                            <a:schemeClr val="tx2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จากป่า</a:t>
                      </a:r>
                      <a:endParaRPr lang="th-TH" sz="3600" b="1" dirty="0">
                        <a:solidFill>
                          <a:schemeClr val="tx2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72537"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สุขศึกษาและพลศึกษา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solidFill>
                            <a:schemeClr val="tx2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การป้องกันตัวจากโรคภัย</a:t>
                      </a:r>
                      <a:endParaRPr lang="th-TH" sz="3600" b="1" dirty="0">
                        <a:solidFill>
                          <a:schemeClr val="tx2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72537"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ภาษาไทย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solidFill>
                            <a:schemeClr val="tx2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ฟัง พูด อ่าน</a:t>
                      </a:r>
                      <a:r>
                        <a:rPr lang="th-TH" sz="3600" b="1" baseline="0" dirty="0" smtClean="0">
                          <a:solidFill>
                            <a:schemeClr val="tx2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เขียน คิดวิเคราะห์</a:t>
                      </a:r>
                      <a:endParaRPr lang="th-TH" sz="3600" b="1" dirty="0">
                        <a:solidFill>
                          <a:schemeClr val="tx2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72537"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ภาษาอังกฤษ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 smtClean="0">
                          <a:solidFill>
                            <a:schemeClr val="tx2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ฟัง พูด อ่าน</a:t>
                      </a:r>
                      <a:r>
                        <a:rPr lang="th-TH" sz="3600" b="1" baseline="0" dirty="0" smtClean="0">
                          <a:solidFill>
                            <a:schemeClr val="tx2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เขียน คิดวิเคราะห์</a:t>
                      </a:r>
                      <a:endParaRPr lang="th-TH" sz="3600" b="1" dirty="0" smtClean="0">
                        <a:solidFill>
                          <a:schemeClr val="tx2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72537"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คณิตศาสตร์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solidFill>
                            <a:schemeClr val="tx2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ทักษะการคำนวณ</a:t>
                      </a:r>
                      <a:endParaRPr lang="th-TH" sz="3600" b="1" dirty="0">
                        <a:solidFill>
                          <a:schemeClr val="tx2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72537"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ศิลปะ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solidFill>
                            <a:schemeClr val="tx2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การวาดภาพ</a:t>
                      </a:r>
                      <a:r>
                        <a:rPr lang="th-TH" sz="3600" b="1" baseline="0" dirty="0" smtClean="0">
                          <a:solidFill>
                            <a:schemeClr val="tx2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..................</a:t>
                      </a:r>
                      <a:endParaRPr lang="th-TH" sz="3600" b="1" dirty="0">
                        <a:solidFill>
                          <a:schemeClr val="tx2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สี่เหลี่ยมมุมมน 2"/>
          <p:cNvSpPr/>
          <p:nvPr/>
        </p:nvSpPr>
        <p:spPr>
          <a:xfrm>
            <a:off x="3714744" y="0"/>
            <a:ext cx="2643206" cy="785794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ป่าชุมชน</a:t>
            </a:r>
            <a:endParaRPr lang="th-TH" sz="4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  หลักสูตร</a:t>
            </a: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สถานศึกษา </a:t>
            </a:r>
          </a:p>
        </p:txBody>
      </p:sp>
      <p:graphicFrame>
        <p:nvGraphicFramePr>
          <p:cNvPr id="20" name="ตาราง 19"/>
          <p:cNvGraphicFramePr>
            <a:graphicFrameLocks noGrp="1"/>
          </p:cNvGraphicFramePr>
          <p:nvPr/>
        </p:nvGraphicFramePr>
        <p:xfrm>
          <a:off x="0" y="2071678"/>
          <a:ext cx="9144001" cy="4572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403"/>
                <a:gridCol w="1767327"/>
                <a:gridCol w="4322270"/>
                <a:gridCol w="2286001"/>
              </a:tblGrid>
              <a:tr h="1066807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ชั้น</a:t>
                      </a:r>
                      <a:endParaRPr lang="th-TH" sz="3200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  <a:endParaRPr lang="th-TH" sz="3200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สาระการเรียนรู้แกนกลาง</a:t>
                      </a:r>
                      <a:endParaRPr lang="th-TH" sz="3200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สาระการเรียนรู้ท้องถิ่น </a:t>
                      </a:r>
                      <a:endParaRPr lang="th-TH" sz="3200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505225">
                <a:tc>
                  <a:txBody>
                    <a:bodyPr/>
                    <a:lstStyle/>
                    <a:p>
                      <a:r>
                        <a:rPr lang="th-TH" sz="3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ป.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th-TH" sz="32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3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สำรวจและอภิปรายความ</a:t>
                      </a:r>
                    </a:p>
                    <a:p>
                      <a:r>
                        <a:rPr lang="th-TH" sz="3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สัมพันธ์ของกลุ่มสิ่งมีชีวิตในแหล่งที่อยู่ต่างๆ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กลุ่มสิ่งมีชีวิตในแหล่งที่อยู่ต่างๆ มีความ</a:t>
                      </a:r>
                      <a:br>
                        <a:rPr lang="th-TH" sz="3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3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สัมพันธ์กัน</a:t>
                      </a:r>
                      <a:r>
                        <a:rPr lang="th-TH" sz="3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และมีความสัมพันธ์กับแหล่งที่อยู่ในลักษณะของแหล่งอาหาร แหล่งที่อยู่อาศัย แหล่งสืบพันธุ์ และแหล่งเลี้ยงดูลูกอ่อน </a:t>
                      </a:r>
                      <a:endParaRPr lang="th-TH" sz="32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ป่าชุมชน 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14282" y="857232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กลุ่มสาระการเรียนรู้วิทยาศาสตร์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282" y="1428736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มาตรฐาน ว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2.1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เข้าใจสิ่งแวดล้อมในท้องถิ่น 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pic1-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851275" y="1628775"/>
            <a:ext cx="529272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54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/>
            </a:r>
            <a:br>
              <a:rPr lang="th-TH" sz="54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</a:br>
            <a:r>
              <a:rPr lang="th-TH" sz="5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การอนุรักษ์ทรัพยากรทางทะเลและชายฝั่ง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6124570" y="5903893"/>
            <a:ext cx="301943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/>
              <a:t>Maream</a:t>
            </a:r>
            <a:r>
              <a:rPr lang="en-US" dirty="0"/>
              <a:t>  </a:t>
            </a:r>
            <a:r>
              <a:rPr lang="en-US" dirty="0" err="1"/>
              <a:t>Sormad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24</a:t>
            </a:r>
            <a:r>
              <a:rPr lang="th-TH" dirty="0"/>
              <a:t>/</a:t>
            </a:r>
            <a:r>
              <a:rPr lang="en-US" dirty="0"/>
              <a:t>6</a:t>
            </a:r>
            <a:r>
              <a:rPr lang="th-TH" dirty="0"/>
              <a:t>/</a:t>
            </a:r>
            <a:r>
              <a:rPr lang="en-US" dirty="0"/>
              <a:t>54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ic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450"/>
            <a:ext cx="914400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11"/>
          <p:cNvSpPr txBox="1">
            <a:spLocks noChangeArrowheads="1"/>
          </p:cNvSpPr>
          <p:nvPr/>
        </p:nvSpPr>
        <p:spPr bwMode="auto">
          <a:xfrm>
            <a:off x="611188" y="620713"/>
            <a:ext cx="5976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h-TH"/>
          </a:p>
        </p:txBody>
      </p:sp>
      <p:sp>
        <p:nvSpPr>
          <p:cNvPr id="14340" name="Text Box 12"/>
          <p:cNvSpPr txBox="1">
            <a:spLocks noChangeArrowheads="1"/>
          </p:cNvSpPr>
          <p:nvPr/>
        </p:nvSpPr>
        <p:spPr bwMode="auto">
          <a:xfrm>
            <a:off x="179388" y="1125538"/>
            <a:ext cx="604837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5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การวิเคราะห์เนื้อหา</a:t>
            </a:r>
            <a:br>
              <a:rPr lang="th-TH" sz="5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5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หลักสูตรการอนุรักษ์ทรัพยากร</a:t>
            </a:r>
            <a:br>
              <a:rPr lang="th-TH" sz="5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5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ทางทะเลและชายฝั่ง</a:t>
            </a:r>
            <a:r>
              <a:rPr lang="th-TH" sz="54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เนื้อหาในหลักสูตรการอนุรักษ์ทรัพยากรทางทะเลและชายฝั่ง</a:t>
            </a: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2214546" y="1196975"/>
            <a:ext cx="4086242" cy="6463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สภาพปัญหาของท้องถิ่น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1116013" y="2708275"/>
            <a:ext cx="2951162" cy="584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ปัญหาทางธรรมชาติ</a:t>
            </a:r>
          </a:p>
        </p:txBody>
      </p:sp>
      <p:sp>
        <p:nvSpPr>
          <p:cNvPr id="17413" name="Text Box 10"/>
          <p:cNvSpPr txBox="1">
            <a:spLocks noChangeArrowheads="1"/>
          </p:cNvSpPr>
          <p:nvPr/>
        </p:nvSpPr>
        <p:spPr bwMode="auto">
          <a:xfrm>
            <a:off x="4427538" y="2781300"/>
            <a:ext cx="3930676" cy="584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ปัญหาจากการกระทำของมนุษย์</a:t>
            </a:r>
          </a:p>
        </p:txBody>
      </p:sp>
      <p:sp>
        <p:nvSpPr>
          <p:cNvPr id="17414" name="Line 11"/>
          <p:cNvSpPr>
            <a:spLocks noChangeShapeType="1"/>
          </p:cNvSpPr>
          <p:nvPr/>
        </p:nvSpPr>
        <p:spPr bwMode="auto">
          <a:xfrm flipH="1">
            <a:off x="2627313" y="1916113"/>
            <a:ext cx="1728787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7415" name="Line 12"/>
          <p:cNvSpPr>
            <a:spLocks noChangeShapeType="1"/>
          </p:cNvSpPr>
          <p:nvPr/>
        </p:nvSpPr>
        <p:spPr bwMode="auto">
          <a:xfrm>
            <a:off x="4429124" y="1928802"/>
            <a:ext cx="1582739" cy="85249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7416" name="Line 13"/>
          <p:cNvSpPr>
            <a:spLocks noChangeShapeType="1"/>
          </p:cNvSpPr>
          <p:nvPr/>
        </p:nvSpPr>
        <p:spPr bwMode="auto">
          <a:xfrm>
            <a:off x="2555875" y="3357563"/>
            <a:ext cx="1800225" cy="1081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7417" name="Line 14"/>
          <p:cNvSpPr>
            <a:spLocks noChangeShapeType="1"/>
          </p:cNvSpPr>
          <p:nvPr/>
        </p:nvSpPr>
        <p:spPr bwMode="auto">
          <a:xfrm flipH="1">
            <a:off x="4356100" y="3357563"/>
            <a:ext cx="1655763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7418" name="Text Box 16"/>
          <p:cNvSpPr txBox="1">
            <a:spLocks noChangeArrowheads="1"/>
          </p:cNvSpPr>
          <p:nvPr/>
        </p:nvSpPr>
        <p:spPr bwMode="auto">
          <a:xfrm>
            <a:off x="3348038" y="4508500"/>
            <a:ext cx="2144712" cy="1104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กำหนดกรอบเนื้อหา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42844" y="0"/>
            <a:ext cx="87868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เนื้อหาในหลักสูตรการอนุรักษ์ทรัพยากรทางทะเลและชายฝั่ง</a:t>
            </a:r>
          </a:p>
        </p:txBody>
      </p:sp>
      <p:pic>
        <p:nvPicPr>
          <p:cNvPr id="15363" name="Picture 5" descr="ระบบนิเวศป่าชายเลน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052513"/>
            <a:ext cx="2100262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395288" y="3141663"/>
            <a:ext cx="370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ระบบนิเวศแนวป่าชายเลน</a:t>
            </a:r>
          </a:p>
        </p:txBody>
      </p:sp>
      <p:pic>
        <p:nvPicPr>
          <p:cNvPr id="15365" name="Picture 7" descr="ree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716338"/>
            <a:ext cx="21605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250825" y="5805488"/>
            <a:ext cx="370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ระบบนิเวศแนวปะการัง</a:t>
            </a:r>
          </a:p>
        </p:txBody>
      </p:sp>
      <p:pic>
        <p:nvPicPr>
          <p:cNvPr id="15367" name="Picture 10" descr="seagra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1268413"/>
            <a:ext cx="28321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11"/>
          <p:cNvSpPr txBox="1">
            <a:spLocks noChangeArrowheads="1"/>
          </p:cNvSpPr>
          <p:nvPr/>
        </p:nvSpPr>
        <p:spPr bwMode="auto">
          <a:xfrm>
            <a:off x="4859338" y="3284538"/>
            <a:ext cx="4103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ระบบนิเวศแนวหญ้าทะเล</a:t>
            </a:r>
          </a:p>
        </p:txBody>
      </p:sp>
      <p:pic>
        <p:nvPicPr>
          <p:cNvPr id="15369" name="Picture 13" descr="whaleN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3933825"/>
            <a:ext cx="3484562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Text Box 16"/>
          <p:cNvSpPr txBox="1">
            <a:spLocks noChangeArrowheads="1"/>
          </p:cNvSpPr>
          <p:nvPr/>
        </p:nvSpPr>
        <p:spPr bwMode="auto">
          <a:xfrm>
            <a:off x="4859338" y="5661025"/>
            <a:ext cx="2879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สัตว์ทะเลหายาก</a:t>
            </a:r>
          </a:p>
        </p:txBody>
      </p:sp>
      <p:sp>
        <p:nvSpPr>
          <p:cNvPr id="15371" name="Text Box 17"/>
          <p:cNvSpPr txBox="1">
            <a:spLocks noChangeArrowheads="1"/>
          </p:cNvSpPr>
          <p:nvPr/>
        </p:nvSpPr>
        <p:spPr bwMode="auto">
          <a:xfrm>
            <a:off x="6072198" y="6092825"/>
            <a:ext cx="28924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/>
              <a:t>Maream</a:t>
            </a:r>
            <a:r>
              <a:rPr lang="en-US" dirty="0"/>
              <a:t>  </a:t>
            </a:r>
            <a:r>
              <a:rPr lang="en-US" dirty="0" err="1"/>
              <a:t>Sormad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24</a:t>
            </a:r>
            <a:r>
              <a:rPr lang="th-TH" dirty="0"/>
              <a:t>/</a:t>
            </a:r>
            <a:r>
              <a:rPr lang="en-US" dirty="0"/>
              <a:t>6</a:t>
            </a:r>
            <a:r>
              <a:rPr lang="th-TH" dirty="0"/>
              <a:t>/</a:t>
            </a:r>
            <a:r>
              <a:rPr lang="en-US" dirty="0"/>
              <a:t>54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14282" y="0"/>
            <a:ext cx="84629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เนื้อหาในหลักสูตรการอนุรักษ์ทรัพยากรทางทะเลและชายฝั่ง</a:t>
            </a:r>
          </a:p>
        </p:txBody>
      </p:sp>
      <p:pic>
        <p:nvPicPr>
          <p:cNvPr id="16387" name="Picture 6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3860800"/>
            <a:ext cx="2089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250825" y="5791200"/>
            <a:ext cx="46085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ผลกระทบจากสภาวะโลกร้อน</a:t>
            </a:r>
            <a:b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ที่มีต่อทรัพยากรทางทะเลและชายฝั่ง</a:t>
            </a:r>
          </a:p>
        </p:txBody>
      </p:sp>
      <p:pic>
        <p:nvPicPr>
          <p:cNvPr id="16389" name="Picture 8" descr="เครื่องมือทำการประม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836613"/>
            <a:ext cx="280670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4284663" y="3068638"/>
            <a:ext cx="467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7. </a:t>
            </a:r>
            <a:r>
              <a:rPr lang="th-TH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เครื่องมือทำการประมงที่ควรรู้จัก</a:t>
            </a:r>
          </a:p>
        </p:txBody>
      </p:sp>
      <p:pic>
        <p:nvPicPr>
          <p:cNvPr id="16391" name="Picture 10" descr="artificial-reef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3789363"/>
            <a:ext cx="2670175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 Box 11"/>
          <p:cNvSpPr txBox="1">
            <a:spLocks noChangeArrowheads="1"/>
          </p:cNvSpPr>
          <p:nvPr/>
        </p:nvSpPr>
        <p:spPr bwMode="auto">
          <a:xfrm>
            <a:off x="4859338" y="6021388"/>
            <a:ext cx="3889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8. </a:t>
            </a:r>
            <a:r>
              <a:rPr lang="th-TH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ปะการังเทียม</a:t>
            </a:r>
          </a:p>
        </p:txBody>
      </p:sp>
      <p:pic>
        <p:nvPicPr>
          <p:cNvPr id="16393" name="Picture 12" descr="กฎหมาย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1052513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Text Box 13"/>
          <p:cNvSpPr txBox="1">
            <a:spLocks noChangeArrowheads="1"/>
          </p:cNvSpPr>
          <p:nvPr/>
        </p:nvSpPr>
        <p:spPr bwMode="auto">
          <a:xfrm>
            <a:off x="0" y="3000372"/>
            <a:ext cx="4284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กฎหมายทางทะเลและชายฝั่ง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900113" y="0"/>
            <a:ext cx="741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การวิเคราะห์กรอบเนื้อหา</a:t>
            </a:r>
            <a:br>
              <a:rPr lang="th-TH" sz="4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การอนุรักษ์ทรัพยากรทางทะเลและชายฝั่ง  </a:t>
            </a: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323850" y="5157788"/>
            <a:ext cx="84248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h-TH" sz="320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250825" y="1268413"/>
            <a:ext cx="4176713" cy="503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ประถมศึกษาตอนต้น</a:t>
            </a:r>
            <a:br>
              <a:rPr lang="th-TH" sz="3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2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ระบบนิเวศแนวป่าชายเลน</a:t>
            </a:r>
            <a:br>
              <a:rPr lang="th-TH" sz="2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    - ชนิดของพันธุ์ไม้</a:t>
            </a:r>
            <a:br>
              <a:rPr lang="th-TH" sz="28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    - ชนิดของสัตว์ป่าชายเลน</a:t>
            </a:r>
            <a:br>
              <a:rPr lang="th-TH" sz="28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    - ประโยชน์</a:t>
            </a:r>
            <a:br>
              <a:rPr lang="th-TH" sz="2800" b="1" dirty="0">
                <a:latin typeface="TH SarabunPSK" pitchFamily="34" charset="-34"/>
                <a:cs typeface="TH SarabunPSK" pitchFamily="34" charset="-34"/>
              </a:rPr>
            </a:br>
            <a:r>
              <a:rPr lang="en-US" sz="2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2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สัตว์ทะเลหายาก</a:t>
            </a:r>
            <a:br>
              <a:rPr lang="th-TH" sz="2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- ชนิด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800" b="1" dirty="0">
                <a:latin typeface="TH SarabunPSK" pitchFamily="34" charset="-34"/>
                <a:cs typeface="TH SarabunPSK" pitchFamily="34" charset="-34"/>
              </a:rPr>
            </a:br>
            <a:r>
              <a:rPr lang="en-US" sz="2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2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เครื่องมือประมงทะเล</a:t>
            </a:r>
            <a:br>
              <a:rPr lang="th-TH" sz="2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2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2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ระบบนิเวศแนวหญ้าทะเล</a:t>
            </a:r>
            <a:br>
              <a:rPr lang="th-TH" sz="2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    - ชนิดและรูปแบบของหญ้าทะเล</a:t>
            </a:r>
            <a:br>
              <a:rPr lang="th-TH" sz="28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    - ประโยชน์</a:t>
            </a:r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4608513" y="1268413"/>
            <a:ext cx="4535487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ประถมศึกษาตอนปลาย</a:t>
            </a:r>
            <a:br>
              <a:rPr lang="th-TH" sz="3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2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2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ระบบนิเวศแนวป่าชายเลน</a:t>
            </a:r>
            <a:br>
              <a:rPr lang="th-TH" sz="2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2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2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ระบบนิเวศแนวปะการัง</a:t>
            </a:r>
            <a:br>
              <a:rPr lang="th-TH" sz="2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2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2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ระบบนิเวศแนวหญ้าทะเล</a:t>
            </a:r>
            <a:br>
              <a:rPr lang="th-TH" sz="2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2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sz="2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สัตว์ทะเลหายาก</a:t>
            </a:r>
            <a:br>
              <a:rPr lang="th-TH" sz="2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   - ชนิด</a:t>
            </a:r>
            <a:br>
              <a:rPr lang="th-TH" sz="28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   - วงชีวิต</a:t>
            </a:r>
            <a:br>
              <a:rPr lang="th-TH" sz="28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   - อาหาร</a:t>
            </a:r>
            <a:br>
              <a:rPr lang="th-TH" sz="2800" b="1" dirty="0">
                <a:latin typeface="TH SarabunPSK" pitchFamily="34" charset="-34"/>
                <a:cs typeface="TH SarabunPSK" pitchFamily="34" charset="-34"/>
              </a:rPr>
            </a:br>
            <a:r>
              <a:rPr lang="en-US" sz="2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2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เครื่องมือการประมงที่ควรรู้จัก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8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   - แนวทางการควบคุมการใช้เครื่องมือ</a:t>
            </a:r>
            <a:br>
              <a:rPr lang="th-TH" sz="28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   - วิธีการใช้ผลกระทบต่อระบบนิเวศ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900113" y="0"/>
            <a:ext cx="7416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การวิเคราะห์กรอบเนื้อหา</a:t>
            </a:r>
            <a:br>
              <a:rPr lang="th-TH" sz="36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</a:br>
            <a:r>
              <a:rPr lang="th-TH" sz="36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การอนุรักษ์ทรัพยากรทางทะเลและชายฝั่ง</a:t>
            </a:r>
            <a:r>
              <a:rPr lang="th-TH" sz="3600" b="1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79388" y="2068513"/>
            <a:ext cx="3455987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1.</a:t>
            </a:r>
            <a:r>
              <a:rPr lang="th-TH" sz="28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ระบบนิเวศแนวป่าชายเลน</a:t>
            </a:r>
            <a:br>
              <a:rPr lang="th-TH" sz="28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</a:br>
            <a:r>
              <a:rPr lang="en-US" sz="28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2.</a:t>
            </a:r>
            <a:r>
              <a:rPr lang="th-TH" sz="28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ระบบนิเวศแนวปะการัง</a:t>
            </a:r>
            <a:br>
              <a:rPr lang="th-TH" sz="28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</a:br>
            <a:r>
              <a:rPr lang="en-US" sz="28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3.</a:t>
            </a:r>
            <a:r>
              <a:rPr lang="th-TH" sz="28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ระบบนิเวศแนวหญ้าทะเล</a:t>
            </a:r>
            <a:br>
              <a:rPr lang="th-TH" sz="28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</a:br>
            <a:r>
              <a:rPr lang="en-US" sz="28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4.</a:t>
            </a:r>
            <a:r>
              <a:rPr lang="th-TH" sz="28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สัตว์ทะเลหายาก</a:t>
            </a:r>
            <a:br>
              <a:rPr lang="th-TH" sz="28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</a:br>
            <a:r>
              <a:rPr lang="th-TH" sz="2800" b="1" dirty="0">
                <a:latin typeface="FreesiaUPC" pitchFamily="34" charset="-34"/>
                <a:cs typeface="FreesiaUPC" pitchFamily="34" charset="-34"/>
              </a:rPr>
              <a:t>   - ชนิด</a:t>
            </a:r>
            <a:br>
              <a:rPr lang="th-TH" sz="2800" b="1" dirty="0">
                <a:latin typeface="FreesiaUPC" pitchFamily="34" charset="-34"/>
                <a:cs typeface="FreesiaUPC" pitchFamily="34" charset="-34"/>
              </a:rPr>
            </a:br>
            <a:r>
              <a:rPr lang="th-TH" sz="2800" b="1" dirty="0">
                <a:latin typeface="FreesiaUPC" pitchFamily="34" charset="-34"/>
                <a:cs typeface="FreesiaUPC" pitchFamily="34" charset="-34"/>
              </a:rPr>
              <a:t>   - วงชีวิต</a:t>
            </a:r>
            <a:br>
              <a:rPr lang="th-TH" sz="2800" b="1" dirty="0">
                <a:latin typeface="FreesiaUPC" pitchFamily="34" charset="-34"/>
                <a:cs typeface="FreesiaUPC" pitchFamily="34" charset="-34"/>
              </a:rPr>
            </a:br>
            <a:r>
              <a:rPr lang="th-TH" sz="2800" b="1" dirty="0">
                <a:latin typeface="FreesiaUPC" pitchFamily="34" charset="-34"/>
                <a:cs typeface="FreesiaUPC" pitchFamily="34" charset="-34"/>
              </a:rPr>
              <a:t>   - อาหาร</a:t>
            </a:r>
            <a:br>
              <a:rPr lang="th-TH" sz="2800" b="1" dirty="0">
                <a:latin typeface="FreesiaUPC" pitchFamily="34" charset="-34"/>
                <a:cs typeface="FreesiaUPC" pitchFamily="34" charset="-34"/>
              </a:rPr>
            </a:br>
            <a:r>
              <a:rPr lang="th-TH" sz="2800" b="1" dirty="0">
                <a:latin typeface="FreesiaUPC" pitchFamily="34" charset="-34"/>
                <a:cs typeface="FreesiaUPC" pitchFamily="34" charset="-34"/>
              </a:rPr>
              <a:t>   - การดำเนินชีวิต</a:t>
            </a:r>
            <a:br>
              <a:rPr lang="th-TH" sz="2800" b="1" dirty="0">
                <a:latin typeface="FreesiaUPC" pitchFamily="34" charset="-34"/>
                <a:cs typeface="FreesiaUPC" pitchFamily="34" charset="-34"/>
              </a:rPr>
            </a:br>
            <a:r>
              <a:rPr lang="th-TH" sz="2800" b="1" dirty="0">
                <a:latin typeface="FreesiaUPC" pitchFamily="34" charset="-34"/>
                <a:cs typeface="FreesiaUPC" pitchFamily="34" charset="-34"/>
              </a:rPr>
              <a:t>   - การจัดการสัตว์ตาย</a:t>
            </a:r>
            <a:br>
              <a:rPr lang="th-TH" sz="2800" b="1" dirty="0">
                <a:latin typeface="FreesiaUPC" pitchFamily="34" charset="-34"/>
                <a:cs typeface="FreesiaUPC" pitchFamily="34" charset="-34"/>
              </a:rPr>
            </a:br>
            <a:r>
              <a:rPr lang="en-US" sz="28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5.</a:t>
            </a:r>
            <a:r>
              <a:rPr lang="th-TH" sz="28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กฎหมายที่เกี่ยวข้อง   </a:t>
            </a:r>
            <a:br>
              <a:rPr lang="th-TH" sz="28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</a:br>
            <a:r>
              <a:rPr lang="en-US" sz="28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6.</a:t>
            </a:r>
            <a:r>
              <a:rPr lang="th-TH" sz="28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ผลกระทบจากภาวะโลกร้อน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3635375" y="1989138"/>
            <a:ext cx="5508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7. </a:t>
            </a:r>
            <a:r>
              <a:rPr lang="th-TH" sz="32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เครื่องมือทำการประมง</a:t>
            </a:r>
            <a:br>
              <a:rPr lang="th-TH" sz="32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</a:br>
            <a:r>
              <a:rPr lang="th-TH" sz="2800" dirty="0"/>
              <a:t>    </a:t>
            </a:r>
            <a:r>
              <a:rPr lang="th-TH" sz="2800" b="1" dirty="0">
                <a:latin typeface="FreesiaUPC" pitchFamily="34" charset="-34"/>
                <a:cs typeface="FreesiaUPC" pitchFamily="34" charset="-34"/>
              </a:rPr>
              <a:t>- แนวทางการควบคุมการใช้เครื่องมือประมง</a:t>
            </a:r>
            <a:br>
              <a:rPr lang="th-TH" sz="2800" b="1" dirty="0">
                <a:latin typeface="FreesiaUPC" pitchFamily="34" charset="-34"/>
                <a:cs typeface="FreesiaUPC" pitchFamily="34" charset="-34"/>
              </a:rPr>
            </a:br>
            <a:r>
              <a:rPr lang="th-TH" sz="2800" b="1" dirty="0">
                <a:latin typeface="FreesiaUPC" pitchFamily="34" charset="-34"/>
                <a:cs typeface="FreesiaUPC" pitchFamily="34" charset="-34"/>
              </a:rPr>
              <a:t>   </a:t>
            </a:r>
            <a:r>
              <a:rPr lang="th-TH" sz="2800" b="1" dirty="0" smtClean="0">
                <a:latin typeface="FreesiaUPC" pitchFamily="34" charset="-34"/>
                <a:cs typeface="FreesiaUPC" pitchFamily="34" charset="-34"/>
              </a:rPr>
              <a:t>- วิธีการใช้/ผลกระทบ</a:t>
            </a:r>
            <a:r>
              <a:rPr lang="th-TH" sz="2800" b="1" dirty="0">
                <a:latin typeface="FreesiaUPC" pitchFamily="34" charset="-34"/>
                <a:cs typeface="FreesiaUPC" pitchFamily="34" charset="-34"/>
              </a:rPr>
              <a:t>ต่อระบบนิเวศ</a:t>
            </a:r>
            <a:r>
              <a:rPr lang="th-TH" sz="2800" dirty="0">
                <a:latin typeface="FreesiaUPC" pitchFamily="34" charset="-34"/>
                <a:cs typeface="FreesiaUPC" pitchFamily="34" charset="-34"/>
              </a:rPr>
              <a:t> 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3635375" y="3429000"/>
            <a:ext cx="50403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8. </a:t>
            </a:r>
            <a:r>
              <a:rPr lang="th-TH" sz="32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ปะการังเทียม </a:t>
            </a:r>
            <a:br>
              <a:rPr lang="th-TH" sz="32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</a:br>
            <a:r>
              <a:rPr lang="th-TH" sz="3200" dirty="0">
                <a:latin typeface="FreesiaUPC" pitchFamily="34" charset="-34"/>
                <a:cs typeface="FreesiaUPC" pitchFamily="34" charset="-34"/>
              </a:rPr>
              <a:t>  </a:t>
            </a:r>
            <a:r>
              <a:rPr lang="th-TH" sz="3200" dirty="0" smtClean="0"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2800" b="1" dirty="0">
                <a:latin typeface="FreesiaUPC" pitchFamily="34" charset="-34"/>
                <a:cs typeface="FreesiaUPC" pitchFamily="34" charset="-34"/>
              </a:rPr>
              <a:t>- ชนิด / รูปแบบปะการังเทียม</a:t>
            </a:r>
            <a:br>
              <a:rPr lang="th-TH" sz="2800" b="1" dirty="0">
                <a:latin typeface="FreesiaUPC" pitchFamily="34" charset="-34"/>
                <a:cs typeface="FreesiaUPC" pitchFamily="34" charset="-34"/>
              </a:rPr>
            </a:br>
            <a:r>
              <a:rPr lang="th-TH" sz="2800" b="1" dirty="0">
                <a:latin typeface="FreesiaUPC" pitchFamily="34" charset="-34"/>
                <a:cs typeface="FreesiaUPC" pitchFamily="34" charset="-34"/>
              </a:rPr>
              <a:t>  </a:t>
            </a:r>
            <a:r>
              <a:rPr lang="th-TH" sz="2800" b="1" dirty="0" smtClean="0"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2800" b="1" dirty="0">
                <a:latin typeface="FreesiaUPC" pitchFamily="34" charset="-34"/>
                <a:cs typeface="FreesiaUPC" pitchFamily="34" charset="-34"/>
              </a:rPr>
              <a:t>- ประโยชน์ /ผลกระทบต่อระบบนิเวศ</a:t>
            </a:r>
            <a:r>
              <a:rPr lang="th-TH" sz="3200" dirty="0">
                <a:latin typeface="FreesiaUPC" pitchFamily="34" charset="-34"/>
                <a:cs typeface="FreesiaUPC" pitchFamily="34" charset="-34"/>
              </a:rPr>
              <a:t> 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2771775" y="1125538"/>
            <a:ext cx="3313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dirty="0">
                <a:solidFill>
                  <a:srgbClr val="000099"/>
                </a:solidFill>
                <a:cs typeface="FreesiaUPC" pitchFamily="34" charset="-34"/>
              </a:rPr>
              <a:t>มัธยมศึกษาตอนต้น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900113" y="0"/>
            <a:ext cx="7416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การวิเคราะห์กรอบเนื้อหา</a:t>
            </a:r>
            <a:br>
              <a:rPr lang="th-TH" sz="3600" b="1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</a:br>
            <a:r>
              <a:rPr lang="th-TH" sz="3600" b="1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การอนุรักษ์ทรัพยากรทางทะเลและชายฝั่ง</a:t>
            </a:r>
            <a:r>
              <a:rPr lang="th-TH" sz="3600" b="1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692275" y="1196975"/>
            <a:ext cx="5759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มัธยมศึกษาตอนปลายและอุดมศึกษา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0" y="2276475"/>
            <a:ext cx="4284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1.</a:t>
            </a:r>
            <a:r>
              <a:rPr lang="th-TH" sz="3600" b="1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ระบบนิเวศแนวป่าชายเลน</a:t>
            </a: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0" y="2997200"/>
            <a:ext cx="370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2.</a:t>
            </a:r>
            <a:r>
              <a:rPr lang="th-TH" sz="36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ระบบนิเวศแนวปะการัง</a:t>
            </a: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0" y="3644900"/>
            <a:ext cx="4103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3.</a:t>
            </a:r>
            <a:r>
              <a:rPr lang="th-TH" sz="36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ระบบนิเวศแนวหญ้าทะเล</a:t>
            </a:r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0" y="4292600"/>
            <a:ext cx="2879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4. </a:t>
            </a:r>
            <a:r>
              <a:rPr lang="th-TH" sz="3600" b="1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สัตว์ทะเลหายาก</a:t>
            </a:r>
          </a:p>
        </p:txBody>
      </p:sp>
      <p:sp>
        <p:nvSpPr>
          <p:cNvPr id="20488" name="Text Box 10"/>
          <p:cNvSpPr txBox="1">
            <a:spLocks noChangeArrowheads="1"/>
          </p:cNvSpPr>
          <p:nvPr/>
        </p:nvSpPr>
        <p:spPr bwMode="auto">
          <a:xfrm>
            <a:off x="0" y="4868863"/>
            <a:ext cx="4787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5. </a:t>
            </a:r>
            <a:r>
              <a:rPr lang="th-TH" sz="36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กฎหมายทางทะเลและชายฝั่ง</a:t>
            </a:r>
          </a:p>
        </p:txBody>
      </p:sp>
      <p:sp>
        <p:nvSpPr>
          <p:cNvPr id="20489" name="Text Box 11"/>
          <p:cNvSpPr txBox="1">
            <a:spLocks noChangeArrowheads="1"/>
          </p:cNvSpPr>
          <p:nvPr/>
        </p:nvSpPr>
        <p:spPr bwMode="auto">
          <a:xfrm>
            <a:off x="4572000" y="2349500"/>
            <a:ext cx="485933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6</a:t>
            </a:r>
            <a:r>
              <a:rPr lang="en-US" sz="3600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. </a:t>
            </a:r>
            <a:r>
              <a:rPr lang="th-TH" sz="36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ผลกระทบจากสภาวะโลกร้อน</a:t>
            </a:r>
            <a:br>
              <a:rPr lang="th-TH" sz="36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</a:br>
            <a:r>
              <a:rPr lang="th-TH" sz="36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    ที่มีต่อทรัพยากรทางทะเล</a:t>
            </a:r>
            <a:br>
              <a:rPr lang="th-TH" sz="36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</a:br>
            <a:r>
              <a:rPr lang="th-TH" sz="36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    และชายฝั่ง</a:t>
            </a:r>
          </a:p>
        </p:txBody>
      </p:sp>
      <p:sp>
        <p:nvSpPr>
          <p:cNvPr id="20490" name="Text Box 12"/>
          <p:cNvSpPr txBox="1">
            <a:spLocks noChangeArrowheads="1"/>
          </p:cNvSpPr>
          <p:nvPr/>
        </p:nvSpPr>
        <p:spPr bwMode="auto">
          <a:xfrm>
            <a:off x="4643438" y="4149725"/>
            <a:ext cx="41767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7. </a:t>
            </a:r>
            <a:r>
              <a:rPr lang="th-TH" sz="36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เครื่องมือทำการประมง</a:t>
            </a:r>
            <a:br>
              <a:rPr lang="th-TH" sz="36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</a:br>
            <a:r>
              <a:rPr lang="th-TH" sz="36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    ที่ควรรู้จัก</a:t>
            </a:r>
          </a:p>
        </p:txBody>
      </p:sp>
      <p:sp>
        <p:nvSpPr>
          <p:cNvPr id="20491" name="Text Box 13"/>
          <p:cNvSpPr txBox="1">
            <a:spLocks noChangeArrowheads="1"/>
          </p:cNvSpPr>
          <p:nvPr/>
        </p:nvSpPr>
        <p:spPr bwMode="auto">
          <a:xfrm>
            <a:off x="4500563" y="5445125"/>
            <a:ext cx="273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8. </a:t>
            </a:r>
            <a:r>
              <a:rPr lang="th-TH" sz="3600" b="1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ปะการังเทียม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มุมมน 1"/>
          <p:cNvSpPr/>
          <p:nvPr/>
        </p:nvSpPr>
        <p:spPr>
          <a:xfrm>
            <a:off x="1071538" y="142852"/>
            <a:ext cx="721520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การปรับเปลี่ยนพฤติกรรมที่มีต่อสิ่งแวดล้อม</a:t>
            </a:r>
            <a:br>
              <a:rPr lang="th-TH" sz="4400" b="1" dirty="0" smtClean="0">
                <a:latin typeface="TH SarabunPSK" pitchFamily="34" charset="-34"/>
                <a:cs typeface="TH SarabunPSK" pitchFamily="34" charset="-34"/>
              </a:rPr>
            </a:b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928662" y="5929330"/>
            <a:ext cx="1500198" cy="7143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ไม่รู้</a:t>
            </a:r>
            <a:endParaRPr lang="th-TH" sz="4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928794" y="5072074"/>
            <a:ext cx="1500198" cy="6429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รู้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714612" y="4143380"/>
            <a:ext cx="1500198" cy="7143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รู้สึก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643306" y="3214686"/>
            <a:ext cx="1500198" cy="7143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คิดจะทำ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4500562" y="2285992"/>
            <a:ext cx="1928794" cy="714380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ลงมือกระทำ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429256" y="1428736"/>
            <a:ext cx="3500462" cy="714380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จนเกิดเป็นพฤติกรรม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ลูกศรขวา 14"/>
          <p:cNvSpPr/>
          <p:nvPr/>
        </p:nvSpPr>
        <p:spPr>
          <a:xfrm rot="18858483">
            <a:off x="-544479" y="2633689"/>
            <a:ext cx="4937847" cy="135732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ต้องอาศัยกระบวนการพัฒนา</a:t>
            </a:r>
            <a:endParaRPr lang="th-TH" sz="3600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2778" name="Picture 10" descr="http://ccs.infospace.com/ClickHandler.ashx?ld=20150207&amp;app=1&amp;c=omigahosted3&amp;s=omiga&amp;rc=omigahosted3&amp;dc=&amp;euip=1.10.217.104&amp;pvaid=b7365796956143a8850b12177e642b17&amp;dt=Desktop&amp;fct.uid=WDCXWD5000LPVX-55V0TT0_WD-WX31E6&amp;en=z65vpYxnH2msrj9d76gCVGRgYfLv2tECKU1aWhhh3xNXRLCYIfssgQ%3d%3d&amp;du=http%3a%2f%2fwww.envivoice.org%2fwp-content%2fuploads%2f2013%2f01%2f%e0%b8%aa%e0%b8%b4%e0%b9%88%e0%b8%87%e0%b9%81%e0%b8%a7%e0%b8%94%e0%b8%a5%e0%b9%89%e0%b8%ad%e0%b8%a1.jpg&amp;ru=http%3a%2f%2fwww.envivoice.org%2fwp-content%2fuploads%2f2013%2f01%2f%e0%b8%aa%e0%b8%b4%e0%b9%88%e0%b8%87%e0%b9%81%e0%b8%a7%e0%b8%94%e0%b8%a5%e0%b9%89%e0%b8%ad%e0%b8%a1.jpg&amp;ap=8&amp;coi=772&amp;cop=main-title&amp;npp=8&amp;p=0&amp;pp=0&amp;ep=8&amp;mid=9&amp;hash=38881191DA914326530E9064EB3CC0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971925"/>
            <a:ext cx="4357686" cy="2886075"/>
          </a:xfrm>
          <a:prstGeom prst="rect">
            <a:avLst/>
          </a:prstGeom>
          <a:noFill/>
        </p:spPr>
      </p:pic>
      <p:pic>
        <p:nvPicPr>
          <p:cNvPr id="16" name="Picture 8" descr="... การ อนุรักษ์ สิ่งแวดล้อม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720662"/>
            <a:ext cx="1605511" cy="2137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5572132" y="1714488"/>
            <a:ext cx="3384550" cy="156966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2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กรอบเนื้อหาหลักสูตร</a:t>
            </a:r>
            <a:br>
              <a:rPr lang="th-TH" sz="32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การอนุรักษ์ทรัพยากร</a:t>
            </a:r>
            <a:b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ทางทะเลและชายฝั่ง</a:t>
            </a:r>
          </a:p>
        </p:txBody>
      </p:sp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5651500" y="3933825"/>
            <a:ext cx="3313113" cy="2070100"/>
          </a:xfrm>
          <a:prstGeom prst="rect">
            <a:avLst/>
          </a:prstGeom>
          <a:noFill/>
          <a:ln w="28575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ระดับประถมศึกษา</a:t>
            </a:r>
            <a:br>
              <a:rPr lang="th-TH" sz="3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ระดับมัธยมศึกษาตอนต้นระดับมัธยมศึกษาตอนปลาย</a:t>
            </a:r>
            <a:br>
              <a:rPr lang="th-TH" sz="3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ระดับอุดมศึกษา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12292" name="Text Box 12"/>
          <p:cNvSpPr txBox="1">
            <a:spLocks noChangeArrowheads="1"/>
          </p:cNvSpPr>
          <p:nvPr/>
        </p:nvSpPr>
        <p:spPr bwMode="auto">
          <a:xfrm>
            <a:off x="179388" y="1916113"/>
            <a:ext cx="4821240" cy="113877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สาระแกนกลาง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b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+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สาระการเรียนรู้ท้องถิ่น</a:t>
            </a:r>
            <a:br>
              <a:rPr lang="th-TH" sz="32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          </a:t>
            </a:r>
            <a:r>
              <a:rPr lang="th-TH" sz="32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sz="32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(การอนุรักษ์ทรัพยากรฯ)</a:t>
            </a:r>
          </a:p>
        </p:txBody>
      </p:sp>
      <p:sp>
        <p:nvSpPr>
          <p:cNvPr id="12293" name="AutoShape 13"/>
          <p:cNvSpPr>
            <a:spLocks noChangeArrowheads="1"/>
          </p:cNvSpPr>
          <p:nvPr/>
        </p:nvSpPr>
        <p:spPr bwMode="auto">
          <a:xfrm>
            <a:off x="5076825" y="2060575"/>
            <a:ext cx="431800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2294" name="Text Box 14"/>
          <p:cNvSpPr txBox="1">
            <a:spLocks noChangeArrowheads="1"/>
          </p:cNvSpPr>
          <p:nvPr/>
        </p:nvSpPr>
        <p:spPr bwMode="auto">
          <a:xfrm>
            <a:off x="755650" y="0"/>
            <a:ext cx="748823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4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การพัฒนาหลักสูตร</a:t>
            </a:r>
            <a:br>
              <a:rPr lang="th-TH" sz="44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การอนุรักษ์ทรัพยากรทางทะเลและชายฝั่ง</a:t>
            </a:r>
          </a:p>
        </p:txBody>
      </p:sp>
      <p:sp>
        <p:nvSpPr>
          <p:cNvPr id="12295" name="Text Box 15"/>
          <p:cNvSpPr txBox="1">
            <a:spLocks noChangeArrowheads="1"/>
          </p:cNvSpPr>
          <p:nvPr/>
        </p:nvSpPr>
        <p:spPr bwMode="auto">
          <a:xfrm>
            <a:off x="684213" y="3716338"/>
            <a:ext cx="3457575" cy="1592262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2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สาระการเรียนรู้วิทยาศาสตร์ </a:t>
            </a:r>
            <a:br>
              <a:rPr lang="th-TH" sz="32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สาระการเรียนรู้สังคมศึกษา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ฯลฯ</a:t>
            </a:r>
          </a:p>
        </p:txBody>
      </p:sp>
      <p:sp>
        <p:nvSpPr>
          <p:cNvPr id="12296" name="Line 16"/>
          <p:cNvSpPr>
            <a:spLocks noChangeShapeType="1"/>
          </p:cNvSpPr>
          <p:nvPr/>
        </p:nvSpPr>
        <p:spPr bwMode="auto">
          <a:xfrm flipH="1">
            <a:off x="2411413" y="3068638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297" name="Line 17"/>
          <p:cNvSpPr>
            <a:spLocks noChangeShapeType="1"/>
          </p:cNvSpPr>
          <p:nvPr/>
        </p:nvSpPr>
        <p:spPr bwMode="auto">
          <a:xfrm>
            <a:off x="7235825" y="3284538"/>
            <a:ext cx="0" cy="649287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298" name="Line 18"/>
          <p:cNvSpPr>
            <a:spLocks noChangeShapeType="1"/>
          </p:cNvSpPr>
          <p:nvPr/>
        </p:nvSpPr>
        <p:spPr bwMode="auto">
          <a:xfrm>
            <a:off x="4211638" y="4508500"/>
            <a:ext cx="14398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250825" y="0"/>
            <a:ext cx="88931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       การเชื่อมโยงสาระแกนกลาง </a:t>
            </a:r>
            <a:r>
              <a:rPr lang="en-US" sz="36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+ </a:t>
            </a:r>
            <a:r>
              <a:rPr lang="th-TH" sz="36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สาระการเรียนรู้ท้องถิ่น </a:t>
            </a:r>
            <a:br>
              <a:rPr lang="th-TH" sz="36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</a:br>
            <a:r>
              <a:rPr lang="th-TH" sz="36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                                               (การอนุรักษ์ทรัพยากรฯ)</a:t>
            </a:r>
          </a:p>
        </p:txBody>
      </p:sp>
      <p:graphicFrame>
        <p:nvGraphicFramePr>
          <p:cNvPr id="194647" name="Group 87"/>
          <p:cNvGraphicFramePr>
            <a:graphicFrameLocks noGrp="1"/>
          </p:cNvGraphicFramePr>
          <p:nvPr/>
        </p:nvGraphicFramePr>
        <p:xfrm>
          <a:off x="179388" y="1214422"/>
          <a:ext cx="8964612" cy="4598670"/>
        </p:xfrm>
        <a:graphic>
          <a:graphicData uri="http://schemas.openxmlformats.org/drawingml/2006/table">
            <a:tbl>
              <a:tblPr/>
              <a:tblGrid>
                <a:gridCol w="679450"/>
                <a:gridCol w="2560637"/>
                <a:gridCol w="3089275"/>
                <a:gridCol w="2635250"/>
              </a:tblGrid>
              <a:tr h="808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ชั้นปี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 ตัวชี้วัด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สาระแกนกลาง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สาระการเรียนรู้ท้องถิ่น</a:t>
                      </a:r>
                      <a:b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</a:b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การอนุรักษ์ทรัพยากรฯ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ป.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6</a:t>
                      </a:r>
                      <a:endParaRPr kumimoji="0" lang="th-TH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สำรวจและอภิปรายความสัมพันธ์ของกลุ่มสิ่งมีชีวิตในแหล่งที่อยู่ต่าง ๆ</a:t>
                      </a: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กลุ่มสิ่งมีชีวิตในแหล่งที่อยู่ต่างๆ มีความสัมพันธ์กันและมีความสัมพันธ์กับแหล่งที่อยู่ในลักษณะของแหล่งอาหารแหล่งที่อยู่อาศัยแหล่งสืบพันธ์ และแหล่งเลี้ยงดูลูกอ่อน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/>
                      </a:r>
                      <a:b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</a:b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ระบบนิเวศป่าชายเลน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AD2"/>
                    </a:solidFill>
                  </a:tcPr>
                </a:tc>
              </a:tr>
            </a:tbl>
          </a:graphicData>
        </a:graphic>
      </p:graphicFrame>
      <p:sp>
        <p:nvSpPr>
          <p:cNvPr id="11284" name="Text Box 65"/>
          <p:cNvSpPr txBox="1">
            <a:spLocks noChangeArrowheads="1"/>
          </p:cNvSpPr>
          <p:nvPr/>
        </p:nvSpPr>
        <p:spPr bwMode="auto">
          <a:xfrm>
            <a:off x="5394329" y="5903893"/>
            <a:ext cx="374967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H SarabunPSK" pitchFamily="34" charset="-34"/>
                <a:cs typeface="TH SarabunPSK" pitchFamily="34" charset="-34"/>
              </a:rPr>
              <a:t>Maream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Sormad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dirty="0">
                <a:latin typeface="TH SarabunPSK" pitchFamily="34" charset="-34"/>
                <a:cs typeface="TH SarabunPSK" pitchFamily="34" charset="-34"/>
              </a:rPr>
            </a:br>
            <a:r>
              <a:rPr lang="en-US" dirty="0">
                <a:latin typeface="TH SarabunPSK" pitchFamily="34" charset="-34"/>
                <a:cs typeface="TH SarabunPSK" pitchFamily="34" charset="-34"/>
              </a:rPr>
              <a:t>24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54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ภัยพิบัติ “อุทกภัย </a:t>
            </a:r>
            <a:r>
              <a:rPr lang="en-US" sz="6000" b="1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2554</a:t>
            </a:r>
            <a:r>
              <a:rPr lang="th-TH" sz="6000" b="1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”</a:t>
            </a:r>
            <a:endParaRPr lang="th-TH" sz="6000" b="1" dirty="0">
              <a:solidFill>
                <a:schemeClr val="bg1"/>
              </a:solidFill>
              <a:latin typeface="DilleniaUPC" pitchFamily="18" charset="-34"/>
              <a:cs typeface="DilleniaUPC" pitchFamily="18" charset="-34"/>
            </a:endParaRPr>
          </a:p>
        </p:txBody>
      </p:sp>
      <p:pic>
        <p:nvPicPr>
          <p:cNvPr id="13" name="Picture 14" descr="http://i.kapook.com/tripplep/13-10-54/Ayutthaya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85079"/>
            <a:ext cx="9144000" cy="5872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data:image/jpeg;base64,/9j/4AAQSkZJRgABAQAAAQABAAD/2wCEAAkGBhQSERQUExQVFRQWGBoaFxcYFxsfHhcaGhwdHBgaGBwcHiYfGhokGhgXHy8gJCcpLCwsGh4xNTAqNSYrLCkBCQoKDgwOGg8PGiwkHyQsKSwsLCwqLCwsKSwsLCwsLCwsKSwsLCwsLCwsLCwpLCksLCwsLCwpLCwsLCksLCwsLP/AABEIAMIBBAMBIgACEQEDEQH/xAAcAAABBQEBAQAAAAAAAAAAAAAFAAIDBAYBBwj/xABEEAACAQMCAwYDBQQIBgEFAAABAgMABBESIQUxQQYTIlFhcQcygRRCkaGxI3LB0TNDUmKCsuHwFRYkksLxNBdTY3OD/8QAGAEBAQEBAQAAAAAAAAAAAAAAAQACAwT/xAAkEQEBAQACAgIDAQADAQAAAAAAARECIRIxE0EDUWEiMqHxFP/aAAwDAQACEQMRAD8A8bgiwKMpwlnAiUZkI1Nv8o6AnpgHf3rvZ6xDyanIWNN2J5Z+6p98fkafxXiQkcFcKMHYZ6kk5JwTnn9a3u3xanD/AD51RfgWlc96usNgoMnlyYMNiKqzWJ6HPpVoSmuimcIxy5bepin9kfz/ADp7Wj52YkGrop61eHFnyql9kcDAYncbZpywy5wGbAOOf51fWp0rN/Hxo8qHQcOkbOSQVGBn/fKmi0mXGNW4/wBj8aNKKlEtPxccHnQRo58gb7EdB5Yz+FcexlJ3Pr/7oxJcGovE2cAnrt5Dmfaud4cY1Lard/clM7Yxy0rmmoJyAhUnAGnAAwOe/wCNW45sVZS7on4uAtoLqmJMeBk7cvL/ANUyNpR93OR1HlzxR77YKb9sIIPI8wf4in4uB2gct47lMou2NsfN+95771bg4tIrgKqDTqwAu24IO3rmp5HBOevnUJI6czXP4+J1Vm4q+flA8x50+HiwGcx5zkc+nPH0qfuRjO3Pl13HP26U0IByrPx8Srf8SycBSAQBsf8Afr+NQLc6dguF54z/ALzV+OEDkKabVSc49TV4SLVJeIMG1Y65x9MVJDxPC6SM7Hfrn6+hq53I54pptVPSnwlWmreISA+rHPpzbff0/nVqHiEOoFmJC9AMZGRy8jUJtV046Uk4OrEnIAG+PMZAwPM759gfKj4lpy38eSdWwwADn6/htv8AlVy4iiIb9vpPy4wcADb3+vnUEfB0yCcn+NXpLdWRwBgvzNP/AM+/bN5BMN2oRlDrt1PNt8eH3FcacAhtQO/LI5nOM/SrCdmxvlvbb8ahk7OHfBHPb26fXlT8FXlEqTDwAsCckncbn+HpUsIZ3dju/wB1M746eg2qoOBFQxzk/d/maj/4KdOc+L/ed6xfwU+S2bSQkkoATvyz7flilQuSB1JALYHlmlWfj5LUzzFFCKcAfNj7zHnnzA5fSqhkHSm97sfypqnK7HnkfyzXf5LqTIamLrhcA5x4jnmcnl5bYH0qC3nz7DY+nvVpBvqbodxj9a3803seLimpQaYiDWPImrNuoDZ6csdRn+VPy8c0eNNWpYnGGyN+m/47dc1GSq5JyQD/AA5e9O8JTI8+fv0P40fLxWVMstJpKfFagOFY5G/LzFd7pCyqSRz38/T/AFo5fl4rxQFqct2wBAJGRg4PMHmPapJokXwtqVsnDZ2ZeW3n0ps1iNLFSSVY7eg559a5/LxrXpWMtSXK6TjUrbA5XluAcfTOD6g02KybUAwIHhznyP8ApTr+xZXwBsSAN/bGfxp8puJH3tcD5qyeGYXxEh87joR6eZxv9KilsCsirnwsdmx06/Wic5ViLXS112WAh9A3JwB65p91a6HCas5xv70+URma7mrAsPn3+Xl6+fttUIiYjYHfblzPPAollRuactTNw5vMfLq9tuX47VJBFImQpx3iFTgj5SRkE/Sryn7StkV3UK5NEVCk/eGf/f5fjUrWsjYOnmNsAAYAxn8s/WnZ+0iDU+M70yKBmOApz/s0o1YnABzy5eValFXwaSvUUYbcYOxwffyp3dMDjBBzjlXSfxhdVxgbnO+f4Y/On6vWqevB3qVZhXWM0pKiIqW8ddbaAQuTpBOSBnYE9dutQE1z5NRylTWalWT0y/fpp21a+ucYx0x1/GuQuoB3O/p+FStw/BxpINdWzHWufi7dHWAhJPeSSp5aYlb3zl1/jRNhaaWxcyscbA24G/TcSHH4VX4fwV5ZljiBd2+VR12yef1/CtFcfDm/AH/RvsMeEKfxwdzVeGjYFWUFrsTdkHy+zOceuz1fe1slG97k4zg28oyfTGQPrQq64M8EndyxtG4wdLDB35betSR2ayMMqx54C8zzwB9aL+LYvKLUcVsRIPtceOilJcscbY8GAem5FXOD8MhRGzxG0UFThSJdSnyJMeD1H8az/wDwseZqW24eApBG5zvWPi+jsaIcEEmjTfWJYHODMR/49ao/8HaSQd1NAro3zPMsYYeYLkZyB5UOHDVBBUkYrknDQzas7eVXxDY09xwBpZgmYHAIbKXEJAzzGS+DvViLsxdoz6bfKnJDCWFjk7dJDsf1rINwTWwCDJYgaffyp62CAEEc6x8C6aK67O3kgTRbSs4cE4XIxkA5IJ2qvxLhtxG7K8bxnBALjGoHPLOMnOMGg7jLg4CqAdgfwxywKVvxdkyspJUbKcZ2xyP8+fnWOX47Jqt6cWZ3dQQWLZBUKSS3TA58sU+4MgQqY3BXBwynOOvMeflQ8XMrSGWNnj38JViD7gg7H2otYcXcg99KzuervqOPQtk4xVy4+M0fSlHcAhWY4Zc9eR6beed6U/FwWXG5A2GOXQcvOr0HH7i31LbXDopOcI5xk8z7napZOOzzqPtErSMu4LDOAenLflTep5LqRSW7ACEjxAjbltyPvvv9asLfnAOQCxONzyzsMdPWqM3FZIjiIJk6SWZEcnSdh4g2BnG3XG+a1Hwy7OjiUs6T+FURSCiqDqLY545YB2GKpw2aZNAs7puuQwGR11dfXB/DFdN0NwBnx8seWOvvXr0Hwetxhg7Z6akRsD2I5U3iXwoEowskCYO2m1Ck9NysgzV8dPg8jS58LZXAY/6HnyOfzqZZ1GSN9zpGc7Ebfgevv5VvZPgtcZ8MtqwBBwUlUHG+DhycfXzqCT4S3qyahBZOP7CyzKp/E6s7H72N6vj5DGFS506xqJbG2funry8zj6VH9vJDAncHbHvzxnrmthP8PL9Xz/w2Mpgakiuvmx5szlhvg7eVd4R8PmulmAtUt3hk0Mj3LkggK/8A9sgjBA51eFXiyd3xAALjOT08/LP1rv2zDfMWyC2n1+7jz8625+E8g3e0MzZ27u9Rdv3XhxnOevXHSpOHfDkySf8Axbm3XScO88Dg+g0pkHxZ38jV4WQ+LDxXSnQSNRP54AOcV2K71lWOPF93G+3Lf1POt3b/AAadtReTSDkAKFJG/I5AHQ7iqh+FFws2RrKAY1YjJB+7he9GRjG+R12p/wBs+DFf8S1toAGeWSPLr5k56VKs6uq6tRZtgfx5++KOt8MpYS29xgAs0jWpP0GiV+mTmmXPYCfuFnhdZIWj1oQj5OeQwASGxvvgDFX+p6HiAXDOWOmPbkMso5bdKVX/APkW+IGmFsY31K4Oeu3SlWpz5HxZzUCx5D3I+uScbEZwehGMb0b7M8KZ5UbSsidI3Zx8xIXOkg5PzbGsmJGHI8wR9DzHt1o7Z9orrve8VlzhcrpUIdI0jUowvIc/rXpl7N9PXOxnZERXs8pjSNUCoioxYBiAXOW3zjA+prfkgAk7ADJ9hQjs7bd1bxpr1sFBZgc5J3ON+WeXpip+LXbKqqACXYA6gcac+LOPSs8u63x64vLO3nDXlkllK6gQJI2wdsDDxgjnhV1j91vOsOxAI07HAJwTzO/Xy5fStx8Q+1zR3cUUOlRGCzgAEHByB+II/CsVdSo8rtGCFZiQDzGd8beXKtRjkUYxRnhPDEVkkuo5xbMrENGN2xsMFhjTqIBNBQ1H7G9luJYIWLXKJpRYU1LrjHiIBwMZxjJ32rWMGzcCVJgJpFgR07xN+9IVhmNW0D5jyycVFwjgRuO80yICgyEIYvJ5CNFBLH9M0b4zGsaHHDu5cszamLFRGPCoXLY2JGWPM++wporjh82A+iR4wG0nkkg5HI2OMHb6Vk/Ydaoof9oSgGcnHIjoRzqpnNb7hfA5l70J9jmR2SFbmQqVUgaisYbJPhOCQPblVDtVxbvkaOSG3EmSVuFBUNGhwEgBAIGrO/Xes5t6Xpk7e1LkgY2BO5A2A3/IVXaMdRWn4bxiF7b7M1qrOFYRsi/tJJSfBrb5tKgkYHPbagi8NYSaJcxgNhyynwe48/SjNp1SCU6+jVmbwKBnYDOw5Y3J9961vCYofsqRvPbR99IxLmEtLEE3GXyNIYquFHPUd+dTcB7MOvfSzWwaEgBJLomJVLt4ZCucuPRSefOjSw8cQGw5VHc2erG+MVprzs4kcTSfaoXxIYwq6izaebAY2Tngnnj1qtxjgclsIu9KZlQOoVgxCncFscs529j5UIEgtQvr1Na/sb2v/wCGl2Eay98BkaipQIzDB8JBJzn2xWcEdWeM2CRSaY5VnUKDrRWA9QM77Up6Xb/G6IABraQY8nU/qBV23+MtmfmSdd8/Kp6+jV45aWLytpjRnbBOFBJwBknA6AV0CPuxz73Jz5AfhVsO17nbfFWwOf2rLnzjfyHkDRa37f8AD2O11FvjnkfqK+fYOHSOFKxyMGzpIRjq07tpwN8Dn5VZt8jdSBkFeXmMH8sim2Tus2vomDtLav8AJcQE+ki/zqjwOOEy3hjlEhaXLgD5G0KNIP3tgDn1r53mt9PMg/wqfhllLIxEIJIGTg4/OrZmrX00oG1RwJ4R6V85QcenTbvpVI2wJGGPPrRCDtzer8txLjyLZ/XNbxeT36MfN+9/H/Wugbt9D+Q/lXij/FC7RmCSBlztrRCT74A/Krlv8YboHxJC3T5WH6N60YPJ680IJIPIjH6is92Fj02KR8+6d4/+2Rh+hFZW3+M5yC1uP8Lkfqpqfh/xbi/aCSIgMxK6AuwIHzbjLZzv7VYdehsuD0pVkV+KtkRv3w//AJ/yNKha+bYo96sLX0jN8O7VudtEfaNR/lxQm/8Ahvw5cB40i1ZwS5X8MtWzjx7gfbO6slYW8hUOQSMAjI6gMDj6c/pXp3Yft3dXcU8twsQjjwAwRgWc7nJ1EYAxnAHMVN/9H7KQfs3f3WUH/wATVTtXYLw6w+ywtuxO5K5YvnOTkYOM4/drPjN1bWW4d2RueMSSTw92imRlJYkZVTlTspzzUbeW9De0fZOewlEc4XLDKlTkMM4z0xv517v2B4GLSyjj64yx8ydz+ea8b+JHG/tXEJSDlI/2S/4fmI92LVS94r+2etNGoa86eoHM7bfnit7wnhtv3KzWtwbeeJF7x3zl5JfDoUE7KN/EARuPI1neF9nbiMW92IRImvWi5+YRnJ1Lz07c6t9qeMQXBjnUFrmQkzKchFHJEXGCcD72d8b861e+mYJ8Z4UuF+0cRWQJJHb4QZIjADM3suT55I59KhjuLWPUEtZbr9tqV5R88MYGrcAczvyIAIzVLs130AkuRao6QoVZn+VS/JiGO7YIGANwfWrVxxcXlqZJZ1he3RYYIo9u81bMWydlIxnGwxyozLlVvXXsQtL+1IaUWMzkxyO6BP2MRP8ARsq40hNIOXO+x51leKwwLJpjmkmUaMNowCDu4GTkYzttzzWg4Pxy9vLlII+6ICKpjI/ZMkJzh8ZyCTvjY5rhgW7RYraKOO4h72W4lyEXAb7jDfSM7eWBWfR9qnBuGd5dobORYxrLRiUgsgjGdUm2MHei0s108ceWjv0PeytCoJEZbI7yU8tiSVB5b0MhW1WMLcwSwyLASpBbM7sdm8WwXHpjnV6S1tnWSS1uGtYGaKFlY5Lg7u7DVnSM8txseVFz6U6UuN8Kcwlmgt7X7NGiyIcd5Kz4w2ADljjkSMZPnT+G3YnWMS2txeSs+FLM4Dwxj5VCtjIPPnjfeucOtJGnEogkvGEjkvIP2c0aqRnLbE7Z5nkPKmcO4y04ctcrai3WR4hHGAWMhOqNcFfPHoKMM5aK8N4TOIkdOG2zAJKQWKMTqbwMys2TowVAPPlQa/trVftAlimglWOPuYmJzqI8bNnkORA8qJ3ENnF4Ip7l8pEqyhv2cbM2W1YAyFGGC+YPvVPtNJIkUikieOWbULo/NIUUKygaj4QevXFUnaof2Pt3adjHbx3JWNiUk06VG3jOogbHH4mm3AuLFpEeJI3lhKsDpJ0OeY0kgHbA/Sudno4CJWnmkiwo0rGN5cnxKT0GMfnXe0qQvdaoWle3GhWkfUTjAzufrgHyps7UvSWMTxwXLi2QkCNftC4Hc7DZdJxqZWGeu9CjAUsgWt11SyHROWOcJs6BQfPfJHnRq9igjhd7a5c/9SO7hY/MFGVkYH1yMn2oZbdoZ4SjrLuDLhDuEMmzkDlls9KvdtEmSRHwa8mfEf2nuEiWRkJYgAkeJVx95htVGLs1eAuTHImiPvTrBX9nnGoA4z5ZFSz8TV4ooxDEDGHDPg6pNRyC5BG68hWuuuHIut7i+7xhbxMqqcd4ud4WwTkAAbZB3ztWbJ9qQD4T2NmuBmN4iokEep5AmXIDYAOT1/I0S4sjWcEEiJbJLlozJHIXLiPwsSvIZZc6s76um2JJ5+FSTFh38MZkQBFwBo0jW52Y5znYHyoVbcME00iW7FVCzsHkPzxryA/vaarJy6vo+juC2TxtKZbNpiYWdQ+oaASCJeYJXn75oPGoKs2rDAjSuPmznJz0xgfjWj4TxKWfvO8vRF3dmVXH3lH9SeXiPpk7DnQGPiGmOSMrHIZAmJD4mQLuAjZ8O2xHpitS59Mcp+kVxEVLasBgcEbbfhtUeqnjRocktr8OnON/7Wef03qBTSkoalqqMGlmrUmRxjct9MfzpVARXatT6Il+IFkkjRvOquh0ts2ARzGQMfnXnHxM7RxXk6RxOHjjGxXBBZsEn6DA/Gsvw+8tI3He3N44VvGPCQ464JbIz9a1EnajhqKPs7TrvujKpX1O4J/Aiuk6o/Jw8+OaH2FmYkiPzNM6oqxkFvFsCwyCo89jivbY+FxiIRlFK4A3AOcdTnmeteVWPaK1Lo6mMOpBU6AMH02rXtxS5k0aWZfIrGDnPTxAj8MVrlLXP8P4p+NY7X8bS0icogDJGzZxsOij3Lsn0zXz/EpdgCwyzbsT5ncn03zW4+IfaGeSGOK4BWVmLMhQqVjUkRhhk+ItqJxt4RsKynATbiQm5DmMKxCrzZ8eEHyGetY4x2o000ttMY7edrhEzHoUkh4yA8iqB/VkjBIxyq5DDcX9+JYUjhJCyqmcIFiI0l8DfxAbkb5qe7RYkNzw0BYo4RHPIx3LyYyFVt9Q23H05Vm7OdkBdJ2XlF4SQWRvm9QvpitT+M3+jswlvHk727Ve9VppVz4B3eyADVhjgbDoB1oJYwQyAI7dyVjdi2ksZH+4gGevIGisPZyJomlglLyiXTFDsWZV8TM3LC89+XTrVbiPaGae5E7xqXyjAaDgCL7q9dO2/vWb+oc1RNw8TxLGrQSBdDtkqTqO5bqFwQPaiY4TBFFciS5H2hHVIxGco4ONTE4yUG+fbrR237SWl25PEISpkfX3gU40KgCIjDx4yPPFBONXtr3EMSW8kbjWztpGo5/oxk7lPPPLpR7p9NJw88Su4c/sWWYgJKxGdMJ3CqASEJXfw8z60N4fdwIolFk9xKqyG5YglATnSwG6hcZPIennVHs7w6aaKR4J3RolCiMthnaTZljAPJth69aN8dS/7gySIkMX7O3eCP5nAOegI6nkeWdqLvpSS9gHFZ5oo4omuVKrFrjWInAEp8SMdt8ZyDny609OGWghmVWea61osKqD4gQpbAXIOPGPPlVC/kga5ISIwwF12bOtAAAwJJPXJrR8I4BNJ3EccQtiveTR3JxrkQYxncHADL+PKq+ul7QWXaZAxia2RbR5QzxLu4KKBpwTnGoA7gdRQXtBqCxASKYX1SRRK5buQ7fKw6Ntv7UcsrKW0Vry1uIpm7nVN0KCQ4A5nU2rPljHrWc4/d28kim2iMSBFDAsWJffUckn0H0okN9LnZ65eKKVvsizo7IvePHlUIPyhiMDVnHMcxRl7i4khdo7OMW89wmI4+ZMfOMKvQ6Dk486pcH4JJPaxxR3kSiaU5gdiNLICdbc+ijG2+R5VU7PC5mmW1huAncszoWfSgYZBZTg5JGenLNFK5dwRsgW4s/scbzSHvxGSRgNiEZ6Bhg+3KhttfWjxxxtatmOOTW8ROp2P9GzeSjr9ParllxfSALhTeoEkYRknTC7Nu+3nzycfNUsfALvh5maJ4/FbBpSDyjkzsP72VJ6ctqzn0gW07PiUExyrlLczSBsDGDgoN9zRD7Tw2NJAiyyOYU7tnx4Jt9XLHh+XmDnBpX9vw5lfuWkVxAmhTq8cxOHG+dsY9OeKrX09yy3DNCyrpjjlJUgppxpznBBPt1Fa9r0sXvHZ5LwNNaxyS64yY+7zkKu0YAzs3PG+amThmqVJL9GtrWQzd2EAGhs50BB4lAO24HTzqHs1Z3LjvLeeOPNwihZJBr1AZVj4d1G49fKu8XQQ/tJ5UuJjJOksWrUqt/bUYGMnr/Ktcs3JWOEudsu5UHbJ6b4GDnYjGc7dDWxh7IWfchzeDW1sZQuUGHHNDz6nAHPY0O7J8a7kzYtu91QMjadRx/+RueAOuMCitjbcKItRIzDMTmcgvtJtpzz66tgAOVZtakZ3tHxGKaRWhhEKiNVKjABYDdsAAb0Ko12jM7LbPLjQYQsBGMmNCQNQHX3oLUCzSJrlI1B0vSpmKVSSwRROMYZSOurI+u1MWBcjck58qv3/ZiWBEkkUKj7AlwoB5j59O5qS27MTyaTGjMP7hV+X7jGtW47TtJwbgDTyBdajJxvkc6984Pwnuo0DHOkeflXkXZThckF3G0/7JBue8UqAOYyWGBXp/b3jf2Xh80inxMulPd9hj8c/SrdFmR4p21419qvppOa6tCfupsPxOT9avcCvZ4YDGbXvYGZZ5PActGhGRq6R5AyazXDbF5pFjjXU7kBR5k+v8a1l12ivoYpYZY9mTuA+j5ViJDBGXY88E79K19Y5nWllaTZLXRhV1kleJV8KMreCJcnxNpO3t61DecPso44ikjSO0JZxnZZDjSuw2I3yN+XrVe2urT7KA6H7SZhqKjCrEAM6QDjJ32/SriXcawALZnWsveGQqf6EfKpPlnGSdjROhiKySSKNrq1YoqBYnJYaizjxaR/ZqW74XezIqgGSO2GhWj2C6yDgk4JJyOdVOzXCRd3JSSVYUIZyTy23OOn08qLnhs9rDE8NyGExMgQE790QUYg8zy2IG+29HK7VxmRW4/xK5dre0kgRXgRUVMZJJxhhg4BIA9OdLjPHxc3qtdxd2EKIyqT4EU+MafvZyetXOGcLv57iS5Ld1LGO/zImM7YGkac4IBH9nas3fW9xHMzTKyyPliJI+YfOTgjqc71qKtVBw+wnfFtMbeYzMVZshY40BII35nAI3yDT+H2snfrJDxGN3CNcEuTgN8pBBJy5X2OM1X4pxGyubfcPBLBCqxoNOJH+9k4JwMDmRzNZe0KtIFdQisVBYEnRuMtg8/Y8qz7a9CPFWlSTVdIGaVGkXlv3u4Y4PnnbpRmTs8/dyNPeAi2hQoEfJ0yb6BnHttnmKD9pOzTwnvlZprYMEjmyMPtnAwSQPmAPLamWTW6xxyAM9x34/YNgoYhuATjckjHPryozpQSn4PZXErR2kzIzGNY1kyFfP8ASFiQSMbbefuMZe+se5keLKkoxUlTkEg42PUVsjfwyBBeWhtreSR5EliQBsYOlA2nxKMjl6VjUiLPpQEknwjqd9vrRNOLnZ82xlxd6xFpODEfET01Zzt7CicnDLGMxl5pGD25c92VJWX7qHw7DnkH03o3xTifE44pTNbIqLCIXOlPCG2DbMfEcjlty2FYq6XmYlPd6VDErnDbZwT8p1eVPsehG87hCgtGfS8IFwXGdLE+LTgDYfWrvGuGrEtx9kvA8WmJWTXlpdXQAABgp6Y2zis5GQyyFnwwUaQFwG6YOOWBv60e4HbRdxE0KtNfrMCI9LEFBvyzgjb0NZsv7UuouE3sbQSwm3H2qWVBFIEAEZyoxyyp2JwOeTV/i1txJYbzW+uMyok+27uNOnA0g43QY2z5VNb8RuLsy2ndJCbi5yz6WzHIMEp7+EetCmuZrGWRjMJDFcAMjFisjruGIJ3xjG+9XdJ3CIeH90HuzIJu+IeOIacIRzAOwAby36VDxziFkIYfsiMkyu+pnGcpk6NWolWOCOnQ1Jddqo5QX7gfamue+yAMaNONA+9zGfKgFnDLJJiFXMm5xGpJx12A5YpnsVd4Fxy4iZhCFZmjaMgRgnSdydhkkc8nema1QQs1uQvdsNRBxK2+HBOxIyOXlVEW7vhSNlBI2C7Dc77FvzPlR3jHG7hrS0jaHu0jD93JoP7VSMH5sg4HlTZ3ol6sQcd4SkUFq6T96ZUJZMg90RjIGDsMk8/KgWaKcRtoFt7dopNUrB++TPykHw9Oo96FGhHA1w03NIGoEa5XaVRx6V227SNc2zRLAWLAbc9B/tfTp9K8sNnJGd43X1KkfwrTdqpJLKYxpcMeuM5K56Nn03+tDV7b3W4LqQefgUfmK68uXDks5xHado7mP5LiZfRZX/TOKV9xW4dQkssjqcPpaRmGTuCATgbHp51SEjMMn5QScAbAnc4/D9KjjH0zWZMNaHgvDLlI2vYToWAjx531NsNPQnfl60S/57uO6aGQIf2TxZI8QLnLOTndzy3qnf8AB7qCFYXk/ZtGJzFqbABO2VIA1E8sZHrVLgl08EqOiaip2VhlcsCBleWd9qv6Bma+Wd1WK3IbukijVRklx8zcsknpRa/7dXGiaJ4VjLxLD8pUoEyGAz1Oogjp9KUfaeeGGFVtdJtmZpS6HSWk1BcrgaBhj7kDyqxZ/Esaoe9hDLFGwAB+aRseMg7AbcsdTRbsIHwazgmwJZWWVpUUYChdB2ZicbEf+6NXXZCBnZLa61SCYRJG2nJ5amDA/KDnkPu0N7PpaymVro6NKMwCnTrfOQF5jPTGMcqvXfDYZI1kszoMEAknfLDxnko3OGyG3AA3HKs32ZMWe0tjcCF55rsFkcWxVdlYLzycjkckhl6HeqHCbq9vLjwuC7YGs8sQ7geEE49hvmsxLcEkDLNk7j+8efv70VteG3NswkAaFlj70HUFJjO2V58/Kt8Zfr2xzszv0IXvF43vO8vIw8gmxL3e66UAUBQThhkdedWuM8TiIVJLEQQtKzpJ3WlmjAIVdgNskZwfKqfHOMW/7BreJSVhIlLIN5G6tgAMQckN603hnagNDpu4DcRpGUhJyO7LY31fTnz2q+pVPeL9hwOELGk94jwyRvKkYdlCuMAAknCscnmOhrO8I7Oy3gbukT9mhZsyYJA64J25gbbbVY4hNbCcGzid00phZPES/wB7wj5gdhjzqS9uGurwrEiWfeBUMedC9AQ2AOZPLFZ1rBi743c26LDe2kcgSAhNSg6A+yyFhqGfDjodqyPCoEeZFkk7pCQC+M6fXGR71peLcP4hbw3WuRZIvBFK/eBuWCijPjGNXLHU1nuCfZ+9X7Tr7onxFCAR67g5+lCaa9tXjDzLdpeR98qGEly02nGksmTqwPcbfSob/tLI8VwkNmkUE7ovhjPhZceDIABY4zg770ra0hZ4m4Z3xulkdgHK4EaZKncAZIxtnzqnw37Zd4hVzpllaUE5wZFB1HKgsKJNNuGXHFvtHehLNRNIY+7aJD+zMfzaVA5nG9ScEeWRooYI+7uxKzG43BO3ysApxg9MfSpYO09/bxRRKCqrKWRtB8bDKlQThWXntVO04tc3Hdw96E/aSTK33g+CWJK+Iczj3q8b6kZ6htj2flmvjGZFWYysrPrGQwJJYLlW3PI7Vz/lrvZDCJNVwZ3jOckELnLnALbkHzolwjsFLM0MksojE5fDb69SgnfXpBJIPImgd2622iSKZu9WSQFgcY0thWGNxkb8zWpOyZbW9xBMERWYpKwUKhOp1yp0kDUdhy/Ki1v2huLWK2dreLQjS6GdPnL51K2+djnGccvSrfAeO8QuO4hikAIkeSN2HNgp1ZwGJ2ZttPU1HccOv71beCQqUZ5GiLEYLblydALD7xGR1NHa6VOLm9u4rVJYgsa953LFdAb7zb8ttO3Kmvxm7eOzjWJV0axCwXBkyMHJJwcDbpVS8nuwkKNKSqtIIgHHhIOH57jPrUnD5Lq7+zQIUAjZxESVXBPibJ5n8DWpsZsl6rPMMbeVNzWm4nLBFayWrxf9Yk+8mEIwNmGseIjOcDl1rMisksUhXaWaEVcruaVWnAYsScnn1zT45KvTdlbxB4reXH7hP6VRmtHX5kdfdSP4VuzDqwXyPL/f60R7P8Ee7nWGPAZ84znAwCSSFBOMDoDQA3ZwBtj9aIWV+yEOjMrDkQSCM89/atbrPpo7ThFzcztCriR/EpJk2KxbczyUdM45im8NjnWdSkbSMrBtKgsH7s5Oy51KMcxtQnhfF5YGLxOUZlKllODpPMZqfhHGJLZ+8hbQ+CuRzwwwarFrScc7RXNwkhkTTHO4bZDt3Y06VbcgDG4/nQnh1u4IxG0iDDsukkFVPMnGQOmfWoL7jUkyxKxwIk0LgY2/vEfMem9GOCdtpbbvCqqWaLu1ON4wOq+v+lHqD3Q7id13kzuiLEjHKovJfQUZ4RwmMxxtLchElkEbKp8Sgbl3B20+XrioOJ9oIZpmZbdIkaMIFQAYPMtyxqJ6+WKdxW0s0I7md3HdBt1H9ITunIYGOtHjuSK3x7DOLIkc8ixMXjViFcj5gOuKMyiOSx7+Sd5JlZY0jL7hBgkaSCdPzYIIHpXTY2cojCzCIpAXlYhsvJt+zUFsaue4wOW1EOHcL4augyzF9UBdgcjQ+2EyjDxfNz8qNjQeUuoLOUqNFpcMqEl0cgqcgZXfzzhfOoOE9tprePuQUki1qxV1yG0kHA1clOB0p11weVY40eZBE0bToofUF9CNsMc+tDYuAzNhkiaTwCQ6VLYXPNtuW1bzZtZ3L00DdsLf+mS0jW574Pkbx6APlC5wCcdAKFRSpe3ZaaTuDK7MzkAoowcADY8wF3PlWgj7V3sCoPsoj7mJgxMZUssmPGwwOWnbpzrM3QtMwiPvTmP9sWPyyeaYG6jy65rn/GrRTjfAzb2ccguTIszn9mMYOnI15DkEjA5j71U+ynaBLSYSPEJBgjGSCMjG3T8qh4/wuODuhHcLOHTWdIxoJ+6dzv8AhyqbgXHIoYbhJItbSKFVvD4Tk5PiB8/yqiE7i7huDGbZltHigcuxAUyPtlFKAFs74J33NVbLs7eR6JIm0nuWmXDlSqDGrmBuc9M+9We0N/Y3AJiDxukSCMBI0DPkl9elRkBcYPM71BxLgzxh1ubtQ8UCtCisXDq2cRg7aeXLfmKzvtUE4j2jknijhkYukRJUEb5bnk8zRSx7DzNpOVTVC0wOGHgXGxyB5jcZFVOA9nGuYp5FYL3KayNOdXP1GOXkfapuLcOuYpEimlIPdeAZc4Qn5AAuRyO2MV0zOoJ2qXQZY4BJOe6YMyqAzd2c/wBnYbnyqz2Y7L/bnCI5VgrFtSAjIIwF8QyMHJO2PI1Z4h2LeEKZZl8ULSrhX6Y8PiC89Q3Getc4N2QnlZe5kUFojJkaxgciuVU5O9WddRfZ9v2euIUtpoptLStIExqXSVzqwwzzAPQVWl4/e6LctMURS/dOWAwfvb8/Tfzq1N2SulS2JlXTLqMa6pBp2yea43/u5oVecLuUihMqFIiW7pnIVSebbnly61ZL7g2z7XU7GXk8cBCiRJS3djvFODuTq3wudJP086scI7JX0LLNBoSQTd1/SJqDqSMHPh05B60zhN/fXfcQJKQEZjExOnDYJO6gsdienWrl1NxK2gJMx7tLjT4Tk96Dz3XOCR169Kzda6Znj3erPKlwqmbvC0j5ySx3IyDp0nOdhn9KHZrRcU41G8U6zQk3ryhjMx3GMaxtyzjljG9ZwGrQ6TSruabmsp0ClTSKVRHrL4iRA5LXsW++HjkHLl4wDj61pOD9uIZnSP7Zkttia3I39SraeW1eOrTxXbaX0i3ZSzl3MVq/roX8sCqlx8LbNs/9Oo//AFuR/wCX8K8Ctrl0+RmT91iP0NGrXtheJ8t1N9W1f5s1aOnqcvwbtSNvtCH0YH9VNUZPgzHg6bmQHG2pBz9cEVlrH4rcQTH7VX/ejH/iRR6y+NlwA3eRRtt4dOoZOeRyTgYzvvT5DEE/wduRvHPA/vqU/oaoz/C7iC5IjR8f2JFOfYHFaiz+NyHHe2h91ZD+umi9v8XrBvmSVPdD/wCJNWrHmMnY2+TnazfRc/5c1Rn4fMnzQyr7xsP1Fe32vxB4c/K5Cn+8Sv8AmAoxb8btpPkuYm9nU/o1GwXi+bjN60/vdq+jZuEQyHJjt5M9WRd/xBqjL8P7JudnD/h2/QjFOxZXz/31WrTjMsQYRyModdLAH5l8j6V6/d/COxbcRzR/uuSPzBoXP8GLf7txOv7yof4CrJV3GL/53ncyCciQSBFbIXOlDkAEg4G5z55oj2jl4dcJLNA5hZFQRwiNV7wk5YnSMbZxnyXrV65+DLj+juVP78ZH5qx/Shs/wlvl+XuXHo5Gf+5RR4/payTSDOwIHqcn13AH6Vb4XNGsiGQEpqGoDHLO/Mb7Vfu/h/fxgsbdjvjCEMffwnlQibhsyfPDKvvG4/UVWL03U8/C51nVQsLu6CJjGRpXwgthWCgfMSMVmuLcLjjuHhSdZVXTpl5KdgSCPETzxsaAM+Oe3vXe9oyrR3jXC2tJu5SVZdSAloicYb7p/wB9RRPiHALt++kunZZLeFGwxUkoc6RkPsOfLJ9KyIlqWa/dySzMxIwSSTkDkKMWrkl9Lc/PJq7pMDW+MKPurnmfQVeuuE3NqVIcAtFryjkYjPMHOPwGc0AElWr/AIvJOUaV2cooVNRzpUcgKsnrFtaK27OX0ogCuCGRniHfDwLtnr4TuNq7cdn76aG3V3RoyzCJWmTwnBLFsnYHSep/OhkXbS7TutM7julKR4+6pxkevIfgKlt+3l2giAl2hYlAQNiwIOfPZj+NZz+FFHw27tAJ1V4xr0iRSN2BI2wcnkcHGDV29t72WyMkkheBpclO8BYyE4zpG/M/6VS4j2vnmgEEhUoJDJkKASxJO5HTLE0+z7ZTxxrFqDRrIsmk/wBpSCOWPKq57MOg4nFDZ3FtJAwmcrpZgAUI3OQQGHt61nhV/j/FvtVw8xVU148K8hgAfwodQD65mlqptSPzXK4TSows6slSBqjDn/e/609JMdFPuP5YrskytUoamd+h5xgHzV2H5NqrgI82H0B/jQlhWqZGqsi55MD75H6jFPjanAuK1SoaqK1TK9ZCyldMQPQfhUSmpVNRTQzunyO6/usw/Q0Si7V3ifLdTj/Hn/NmhQrhala09t8TL9Acza9ttSrsehOkAn2onb/Ge8HzJC//AHL/ABNYLXXM1YvJ6hB8aif6W0Hurg/qBRK2+L1mR4o5k9lz/lY14/rpZow+T3OD4k8Ocf05T98Ef5lora9oLWT5LmJs/wB5f4GvncmmsgPSpa+k5bGKQbiGQeoB/UGh0/YSzk+azhPqoA/Qivn+GZk+RmX91iP0NFIO112igJcSrg5zqJJ9Dqzt6U7R09Yu/hPYN/UyR/uu/wDHIoRd/Bi2PyXEqejBW/lWRtfijxBP68N+8i/wxRa3+Nd2vzxQv/3L/OnaMia5+CT/ANXdIfRoyPzBP6UJvPhBfJ8hhk9nx/mA/WtJbfHBD/S2nuVcH9QKLW/xfsW+ZZo/8JP+UmrYseZXHw54gnO2Zv3WQ/kGzQm54Dcx7PbzL7xt/KveLX4g8NflchT/AH8r/mFF7fi9tJ8lxE3sw/nVsGV8xNkcwR77frSEnrX1GbJXH9Ww/H+dUJux9uxybaAnz0Ln9Ksi7fNXeV1sgAnryr3a7+E9ixP/AE7Ln+w7DHsMkD8KoTfBizPJrhfLxg4/FaPFa8XEldLV6ncfA9M+C6cfvID+hFCbr4LXI/o5on99S/zq8TrA5pVq5PhLxAH+jjb1Ei/xxSo8anmSmpAagBqVWrRSg08VEDTg1STqauzxaSu+7KCR5b/6ZqnbJlgPWrFxLqdj0zgew2H6Ug9WqVKrGSnxbnb6mgauJTxJimRpuB5kCiHEr+NJu6FvA4XSpJ7wMWIGrdJF6mtePaV4VZyAoLHoACT9MUy5jdPmVl/eUj9a2PYywjPECEXSqKCV1E4YjJwTv5edepC2X1/7m/TOK3OMnti+V9PnPva6JK+gbns5BL88aN7xxn8ypP50Kn+Hdk39Qn+HWv8AlcD8qcg/3+v+/wDx4p3tPV816pc/Cq1Py96ntID+TIf1rN9pPh8lrA8wmc6cYVkXfJx8wb18qLw/S8r9ysmGruaiVqaz1xx1SFqWqoC9c104NWM0qhDV0PVi1KKcKiDU/VWcJ+K4UHpSBruqgrEfEZV0hZHULy0sRjPtV+37ZXqfLdTD3bP65oKXrhkq7TWW/wAUOIJ/X6v3kU/oBRW3+Nt4vzRwv9CP0Need5XNVSerQ/HRv6y0H+F/5iiVv8abQ/PBKnsAf0NeL5pE1F7uvxY4cfvuPQo1KvB9VKjV0zyrT9NKlXUJAtd00qVIEOFr4/oaijG30pUqYncVatxtXKVb4sVouzCA3EWQPmFe4X/CYWXLRRsccyik/mK5Srny9t8fTCdjIVF7c4AG55D2reLSpV1vqCfaReVMpUqzWjKyHxN/+C37y/5hSpUw8/8Ag8kiFKRBp5DnXaVY+3OoYxSK0qVLJ2KcopUqGiIqRVrlKgJgu1IilSrnW4hYUwilSrTJAb0sbUqVDR2K5IK7SoEQPSpUqy0//9k="/>
          <p:cNvSpPr>
            <a:spLocks noChangeAspect="1" noChangeArrowheads="1"/>
          </p:cNvSpPr>
          <p:nvPr/>
        </p:nvSpPr>
        <p:spPr bwMode="auto">
          <a:xfrm>
            <a:off x="0" y="-896938"/>
            <a:ext cx="247650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100" name="AutoShape 4" descr="data:image/jpeg;base64,/9j/4AAQSkZJRgABAQAAAQABAAD/2wCEAAkGBhQSERQUExQVFRQWGBoaFxcYFxsfHhcaGhwdHBgaGBwcHiYfGhokGhgXHy8gJCcpLCwsGh4xNTAqNSYrLCkBCQoKDgwOGg8PGiwkHyQsKSwsLCwqLCwsKSwsLCwsLCwsKSwsLCwsLCwsLCwpLCksLCwsLCwpLCwsLCksLCwsLP/AABEIAMIBBAMBIgACEQEDEQH/xAAcAAABBQEBAQAAAAAAAAAAAAAFAAIDBAYBBwj/xABEEAACAQMCAwYDBQQIBgEFAAABAgMABBESIQUxQQYTIlFhcQcygRRCkaGxI3LB0TNDUmKCsuHwFRYkksLxNBdTY3OD/8QAGAEBAQEBAQAAAAAAAAAAAAAAAQACAwT/xAAkEQEBAQACAgIDAQADAQAAAAAAARECIRIxE0EDUWEiMqHxFP/aAAwDAQACEQMRAD8A8bgiwKMpwlnAiUZkI1Nv8o6AnpgHf3rvZ6xDyanIWNN2J5Z+6p98fkafxXiQkcFcKMHYZ6kk5JwTnn9a3u3xanD/AD51RfgWlc96usNgoMnlyYMNiKqzWJ6HPpVoSmuimcIxy5bepin9kfz/ADp7Wj52YkGrop61eHFnyql9kcDAYncbZpywy5wGbAOOf51fWp0rN/Hxo8qHQcOkbOSQVGBn/fKmi0mXGNW4/wBj8aNKKlEtPxccHnQRo58gb7EdB5Yz+FcexlJ3Pr/7oxJcGovE2cAnrt5Dmfaud4cY1Lard/clM7Yxy0rmmoJyAhUnAGnAAwOe/wCNW45sVZS7on4uAtoLqmJMeBk7cvL/ANUyNpR93OR1HlzxR77YKb9sIIPI8wf4in4uB2gct47lMou2NsfN+95771bg4tIrgKqDTqwAu24IO3rmp5HBOevnUJI6czXP4+J1Vm4q+flA8x50+HiwGcx5zkc+nPH0qfuRjO3Pl13HP26U0IByrPx8Srf8SycBSAQBsf8Afr+NQLc6dguF54z/ALzV+OEDkKabVSc49TV4SLVJeIMG1Y65x9MVJDxPC6SM7Hfrn6+hq53I54pptVPSnwlWmreISA+rHPpzbff0/nVqHiEOoFmJC9AMZGRy8jUJtV046Uk4OrEnIAG+PMZAwPM759gfKj4lpy38eSdWwwADn6/htv8AlVy4iiIb9vpPy4wcADb3+vnUEfB0yCcn+NXpLdWRwBgvzNP/AM+/bN5BMN2oRlDrt1PNt8eH3FcacAhtQO/LI5nOM/SrCdmxvlvbb8ahk7OHfBHPb26fXlT8FXlEqTDwAsCckncbn+HpUsIZ3dju/wB1M746eg2qoOBFQxzk/d/maj/4KdOc+L/ed6xfwU+S2bSQkkoATvyz7flilQuSB1JALYHlmlWfj5LUzzFFCKcAfNj7zHnnzA5fSqhkHSm97sfypqnK7HnkfyzXf5LqTIamLrhcA5x4jnmcnl5bYH0qC3nz7DY+nvVpBvqbodxj9a3803seLimpQaYiDWPImrNuoDZ6csdRn+VPy8c0eNNWpYnGGyN+m/47dc1GSq5JyQD/AA5e9O8JTI8+fv0P40fLxWVMstJpKfFagOFY5G/LzFd7pCyqSRz38/T/AFo5fl4rxQFqct2wBAJGRg4PMHmPapJokXwtqVsnDZ2ZeW3n0ps1iNLFSSVY7eg559a5/LxrXpWMtSXK6TjUrbA5XluAcfTOD6g02KybUAwIHhznyP8ApTr+xZXwBsSAN/bGfxp8puJH3tcD5qyeGYXxEh87joR6eZxv9KilsCsirnwsdmx06/Wic5ViLXS112WAh9A3JwB65p91a6HCas5xv70+URma7mrAsPn3+Xl6+fttUIiYjYHfblzPPAollRuactTNw5vMfLq9tuX47VJBFImQpx3iFTgj5SRkE/Sryn7StkV3UK5NEVCk/eGf/f5fjUrWsjYOnmNsAAYAxn8s/WnZ+0iDU+M70yKBmOApz/s0o1YnABzy5eValFXwaSvUUYbcYOxwffyp3dMDjBBzjlXSfxhdVxgbnO+f4Y/On6vWqevB3qVZhXWM0pKiIqW8ddbaAQuTpBOSBnYE9dutQE1z5NRylTWalWT0y/fpp21a+ucYx0x1/GuQuoB3O/p+FStw/BxpINdWzHWufi7dHWAhJPeSSp5aYlb3zl1/jRNhaaWxcyscbA24G/TcSHH4VX4fwV5ZljiBd2+VR12yef1/CtFcfDm/AH/RvsMeEKfxwdzVeGjYFWUFrsTdkHy+zOceuz1fe1slG97k4zg28oyfTGQPrQq64M8EndyxtG4wdLDB35betSR2ayMMqx54C8zzwB9aL+LYvKLUcVsRIPtceOilJcscbY8GAem5FXOD8MhRGzxG0UFThSJdSnyJMeD1H8az/wDwseZqW24eApBG5zvWPi+jsaIcEEmjTfWJYHODMR/49ao/8HaSQd1NAro3zPMsYYeYLkZyB5UOHDVBBUkYrknDQzas7eVXxDY09xwBpZgmYHAIbKXEJAzzGS+DvViLsxdoz6bfKnJDCWFjk7dJDsf1rINwTWwCDJYgaffyp62CAEEc6x8C6aK67O3kgTRbSs4cE4XIxkA5IJ2qvxLhtxG7K8bxnBALjGoHPLOMnOMGg7jLg4CqAdgfwxywKVvxdkyspJUbKcZ2xyP8+fnWOX47Jqt6cWZ3dQQWLZBUKSS3TA58sU+4MgQqY3BXBwynOOvMeflQ8XMrSGWNnj38JViD7gg7H2otYcXcg99KzuervqOPQtk4xVy4+M0fSlHcAhWY4Zc9eR6beed6U/FwWXG5A2GOXQcvOr0HH7i31LbXDopOcI5xk8z7napZOOzzqPtErSMu4LDOAenLflTep5LqRSW7ACEjxAjbltyPvvv9asLfnAOQCxONzyzsMdPWqM3FZIjiIJk6SWZEcnSdh4g2BnG3XG+a1Hwy7OjiUs6T+FURSCiqDqLY545YB2GKpw2aZNAs7puuQwGR11dfXB/DFdN0NwBnx8seWOvvXr0Hwetxhg7Z6akRsD2I5U3iXwoEowskCYO2m1Ck9NysgzV8dPg8jS58LZXAY/6HnyOfzqZZ1GSN9zpGc7Ebfgevv5VvZPgtcZ8MtqwBBwUlUHG+DhycfXzqCT4S3qyahBZOP7CyzKp/E6s7H72N6vj5DGFS506xqJbG2funry8zj6VH9vJDAncHbHvzxnrmthP8PL9Xz/w2Mpgakiuvmx5szlhvg7eVd4R8PmulmAtUt3hk0Mj3LkggK/8A9sgjBA51eFXiyd3xAALjOT08/LP1rv2zDfMWyC2n1+7jz8625+E8g3e0MzZ27u9Rdv3XhxnOevXHSpOHfDkySf8Axbm3XScO88Dg+g0pkHxZ38jV4WQ+LDxXSnQSNRP54AOcV2K71lWOPF93G+3Lf1POt3b/AAadtReTSDkAKFJG/I5AHQ7iqh+FFws2RrKAY1YjJB+7he9GRjG+R12p/wBs+DFf8S1toAGeWSPLr5k56VKs6uq6tRZtgfx5++KOt8MpYS29xgAs0jWpP0GiV+mTmmXPYCfuFnhdZIWj1oQj5OeQwASGxvvgDFX+p6HiAXDOWOmPbkMso5bdKVX/APkW+IGmFsY31K4Oeu3SlWpz5HxZzUCx5D3I+uScbEZwehGMb0b7M8KZ5UbSsidI3Zx8xIXOkg5PzbGsmJGHI8wR9DzHt1o7Z9orrve8VlzhcrpUIdI0jUowvIc/rXpl7N9PXOxnZERXs8pjSNUCoioxYBiAXOW3zjA+prfkgAk7ADJ9hQjs7bd1bxpr1sFBZgc5J3ON+WeXpip+LXbKqqACXYA6gcac+LOPSs8u63x64vLO3nDXlkllK6gQJI2wdsDDxgjnhV1j91vOsOxAI07HAJwTzO/Xy5fStx8Q+1zR3cUUOlRGCzgAEHByB+II/CsVdSo8rtGCFZiQDzGd8beXKtRjkUYxRnhPDEVkkuo5xbMrENGN2xsMFhjTqIBNBQ1H7G9luJYIWLXKJpRYU1LrjHiIBwMZxjJ32rWMGzcCVJgJpFgR07xN+9IVhmNW0D5jyycVFwjgRuO80yICgyEIYvJ5CNFBLH9M0b4zGsaHHDu5cszamLFRGPCoXLY2JGWPM++wporjh82A+iR4wG0nkkg5HI2OMHb6Vk/Ydaoof9oSgGcnHIjoRzqpnNb7hfA5l70J9jmR2SFbmQqVUgaisYbJPhOCQPblVDtVxbvkaOSG3EmSVuFBUNGhwEgBAIGrO/Xes5t6Xpk7e1LkgY2BO5A2A3/IVXaMdRWn4bxiF7b7M1qrOFYRsi/tJJSfBrb5tKgkYHPbagi8NYSaJcxgNhyynwe48/SjNp1SCU6+jVmbwKBnYDOw5Y3J9961vCYofsqRvPbR99IxLmEtLEE3GXyNIYquFHPUd+dTcB7MOvfSzWwaEgBJLomJVLt4ZCucuPRSefOjSw8cQGw5VHc2erG+MVprzs4kcTSfaoXxIYwq6izaebAY2Tngnnj1qtxjgclsIu9KZlQOoVgxCncFscs529j5UIEgtQvr1Na/sb2v/wCGl2Eay98BkaipQIzDB8JBJzn2xWcEdWeM2CRSaY5VnUKDrRWA9QM77Up6Xb/G6IABraQY8nU/qBV23+MtmfmSdd8/Kp6+jV45aWLytpjRnbBOFBJwBknA6AV0CPuxz73Jz5AfhVsO17nbfFWwOf2rLnzjfyHkDRa37f8AD2O11FvjnkfqK+fYOHSOFKxyMGzpIRjq07tpwN8Dn5VZt8jdSBkFeXmMH8sim2Tus2vomDtLav8AJcQE+ki/zqjwOOEy3hjlEhaXLgD5G0KNIP3tgDn1r53mt9PMg/wqfhllLIxEIJIGTg4/OrZmrX00oG1RwJ4R6V85QcenTbvpVI2wJGGPPrRCDtzer8txLjyLZ/XNbxeT36MfN+9/H/Wugbt9D+Q/lXij/FC7RmCSBlztrRCT74A/Krlv8YboHxJC3T5WH6N60YPJ680IJIPIjH6is92Fj02KR8+6d4/+2Rh+hFZW3+M5yC1uP8Lkfqpqfh/xbi/aCSIgMxK6AuwIHzbjLZzv7VYdehsuD0pVkV+KtkRv3w//AJ/yNKha+bYo96sLX0jN8O7VudtEfaNR/lxQm/8Ahvw5cB40i1ZwS5X8MtWzjx7gfbO6slYW8hUOQSMAjI6gMDj6c/pXp3Yft3dXcU8twsQjjwAwRgWc7nJ1EYAxnAHMVN/9H7KQfs3f3WUH/wATVTtXYLw6w+ywtuxO5K5YvnOTkYOM4/drPjN1bWW4d2RueMSSTw92imRlJYkZVTlTspzzUbeW9De0fZOewlEc4XLDKlTkMM4z0xv517v2B4GLSyjj64yx8ydz+ea8b+JHG/tXEJSDlI/2S/4fmI92LVS94r+2etNGoa86eoHM7bfnit7wnhtv3KzWtwbeeJF7x3zl5JfDoUE7KN/EARuPI1neF9nbiMW92IRImvWi5+YRnJ1Lz07c6t9qeMQXBjnUFrmQkzKchFHJEXGCcD72d8b861e+mYJ8Z4UuF+0cRWQJJHb4QZIjADM3suT55I59KhjuLWPUEtZbr9tqV5R88MYGrcAczvyIAIzVLs130AkuRao6QoVZn+VS/JiGO7YIGANwfWrVxxcXlqZJZ1he3RYYIo9u81bMWydlIxnGwxyozLlVvXXsQtL+1IaUWMzkxyO6BP2MRP8ARsq40hNIOXO+x51leKwwLJpjmkmUaMNowCDu4GTkYzttzzWg4Pxy9vLlII+6ICKpjI/ZMkJzh8ZyCTvjY5rhgW7RYraKOO4h72W4lyEXAb7jDfSM7eWBWfR9qnBuGd5dobORYxrLRiUgsgjGdUm2MHei0s108ceWjv0PeytCoJEZbI7yU8tiSVB5b0MhW1WMLcwSwyLASpBbM7sdm8WwXHpjnV6S1tnWSS1uGtYGaKFlY5Lg7u7DVnSM8txseVFz6U6UuN8Kcwlmgt7X7NGiyIcd5Kz4w2ADljjkSMZPnT+G3YnWMS2txeSs+FLM4Dwxj5VCtjIPPnjfeucOtJGnEogkvGEjkvIP2c0aqRnLbE7Z5nkPKmcO4y04ctcrai3WR4hHGAWMhOqNcFfPHoKMM5aK8N4TOIkdOG2zAJKQWKMTqbwMys2TowVAPPlQa/trVftAlimglWOPuYmJzqI8bNnkORA8qJ3ENnF4Ip7l8pEqyhv2cbM2W1YAyFGGC+YPvVPtNJIkUikieOWbULo/NIUUKygaj4QevXFUnaof2Pt3adjHbx3JWNiUk06VG3jOogbHH4mm3AuLFpEeJI3lhKsDpJ0OeY0kgHbA/Sudno4CJWnmkiwo0rGN5cnxKT0GMfnXe0qQvdaoWle3GhWkfUTjAzufrgHyps7UvSWMTxwXLi2QkCNftC4Hc7DZdJxqZWGeu9CjAUsgWt11SyHROWOcJs6BQfPfJHnRq9igjhd7a5c/9SO7hY/MFGVkYH1yMn2oZbdoZ4SjrLuDLhDuEMmzkDlls9KvdtEmSRHwa8mfEf2nuEiWRkJYgAkeJVx95htVGLs1eAuTHImiPvTrBX9nnGoA4z5ZFSz8TV4ooxDEDGHDPg6pNRyC5BG68hWuuuHIut7i+7xhbxMqqcd4ud4WwTkAAbZB3ztWbJ9qQD4T2NmuBmN4iokEep5AmXIDYAOT1/I0S4sjWcEEiJbJLlozJHIXLiPwsSvIZZc6s76um2JJ5+FSTFh38MZkQBFwBo0jW52Y5znYHyoVbcME00iW7FVCzsHkPzxryA/vaarJy6vo+juC2TxtKZbNpiYWdQ+oaASCJeYJXn75oPGoKs2rDAjSuPmznJz0xgfjWj4TxKWfvO8vRF3dmVXH3lH9SeXiPpk7DnQGPiGmOSMrHIZAmJD4mQLuAjZ8O2xHpitS59Mcp+kVxEVLasBgcEbbfhtUeqnjRocktr8OnON/7Wef03qBTSkoalqqMGlmrUmRxjct9MfzpVARXatT6Il+IFkkjRvOquh0ts2ARzGQMfnXnHxM7RxXk6RxOHjjGxXBBZsEn6DA/Gsvw+8tI3He3N44VvGPCQ464JbIz9a1EnajhqKPs7TrvujKpX1O4J/Aiuk6o/Jw8+OaH2FmYkiPzNM6oqxkFvFsCwyCo89jivbY+FxiIRlFK4A3AOcdTnmeteVWPaK1Lo6mMOpBU6AMH02rXtxS5k0aWZfIrGDnPTxAj8MVrlLXP8P4p+NY7X8bS0icogDJGzZxsOij3Lsn0zXz/EpdgCwyzbsT5ncn03zW4+IfaGeSGOK4BWVmLMhQqVjUkRhhk+ItqJxt4RsKynATbiQm5DmMKxCrzZ8eEHyGetY4x2o000ttMY7edrhEzHoUkh4yA8iqB/VkjBIxyq5DDcX9+JYUjhJCyqmcIFiI0l8DfxAbkb5qe7RYkNzw0BYo4RHPIx3LyYyFVt9Q23H05Vm7OdkBdJ2XlF4SQWRvm9QvpitT+M3+jswlvHk727Ve9VppVz4B3eyADVhjgbDoB1oJYwQyAI7dyVjdi2ksZH+4gGevIGisPZyJomlglLyiXTFDsWZV8TM3LC89+XTrVbiPaGae5E7xqXyjAaDgCL7q9dO2/vWb+oc1RNw8TxLGrQSBdDtkqTqO5bqFwQPaiY4TBFFciS5H2hHVIxGco4ONTE4yUG+fbrR237SWl25PEISpkfX3gU40KgCIjDx4yPPFBONXtr3EMSW8kbjWztpGo5/oxk7lPPPLpR7p9NJw88Su4c/sWWYgJKxGdMJ3CqASEJXfw8z60N4fdwIolFk9xKqyG5YglATnSwG6hcZPIennVHs7w6aaKR4J3RolCiMthnaTZljAPJth69aN8dS/7gySIkMX7O3eCP5nAOegI6nkeWdqLvpSS9gHFZ5oo4omuVKrFrjWInAEp8SMdt8ZyDny609OGWghmVWea61osKqD4gQpbAXIOPGPPlVC/kga5ISIwwF12bOtAAAwJJPXJrR8I4BNJ3EccQtiveTR3JxrkQYxncHADL+PKq+ul7QWXaZAxia2RbR5QzxLu4KKBpwTnGoA7gdRQXtBqCxASKYX1SRRK5buQ7fKw6Ntv7UcsrKW0Vry1uIpm7nVN0KCQ4A5nU2rPljHrWc4/d28kim2iMSBFDAsWJffUckn0H0okN9LnZ65eKKVvsizo7IvePHlUIPyhiMDVnHMcxRl7i4khdo7OMW89wmI4+ZMfOMKvQ6Dk486pcH4JJPaxxR3kSiaU5gdiNLICdbc+ijG2+R5VU7PC5mmW1huAncszoWfSgYZBZTg5JGenLNFK5dwRsgW4s/scbzSHvxGSRgNiEZ6Bhg+3KhttfWjxxxtatmOOTW8ROp2P9GzeSjr9ParllxfSALhTeoEkYRknTC7Nu+3nzycfNUsfALvh5maJ4/FbBpSDyjkzsP72VJ6ctqzn0gW07PiUExyrlLczSBsDGDgoN9zRD7Tw2NJAiyyOYU7tnx4Jt9XLHh+XmDnBpX9vw5lfuWkVxAmhTq8cxOHG+dsY9OeKrX09yy3DNCyrpjjlJUgppxpznBBPt1Fa9r0sXvHZ5LwNNaxyS64yY+7zkKu0YAzs3PG+amThmqVJL9GtrWQzd2EAGhs50BB4lAO24HTzqHs1Z3LjvLeeOPNwihZJBr1AZVj4d1G49fKu8XQQ/tJ5UuJjJOksWrUqt/bUYGMnr/Ktcs3JWOEudsu5UHbJ6b4GDnYjGc7dDWxh7IWfchzeDW1sZQuUGHHNDz6nAHPY0O7J8a7kzYtu91QMjadRx/+RueAOuMCitjbcKItRIzDMTmcgvtJtpzz66tgAOVZtakZ3tHxGKaRWhhEKiNVKjABYDdsAAb0Ko12jM7LbPLjQYQsBGMmNCQNQHX3oLUCzSJrlI1B0vSpmKVSSwRROMYZSOurI+u1MWBcjck58qv3/ZiWBEkkUKj7AlwoB5j59O5qS27MTyaTGjMP7hV+X7jGtW47TtJwbgDTyBdajJxvkc6984Pwnuo0DHOkeflXkXZThckF3G0/7JBue8UqAOYyWGBXp/b3jf2Xh80inxMulPd9hj8c/SrdFmR4p21419qvppOa6tCfupsPxOT9avcCvZ4YDGbXvYGZZ5PActGhGRq6R5AyazXDbF5pFjjXU7kBR5k+v8a1l12ivoYpYZY9mTuA+j5ViJDBGXY88E79K19Y5nWllaTZLXRhV1kleJV8KMreCJcnxNpO3t61DecPso44ikjSO0JZxnZZDjSuw2I3yN+XrVe2urT7KA6H7SZhqKjCrEAM6QDjJ32/SriXcawALZnWsveGQqf6EfKpPlnGSdjROhiKySSKNrq1YoqBYnJYaizjxaR/ZqW74XezIqgGSO2GhWj2C6yDgk4JJyOdVOzXCRd3JSSVYUIZyTy23OOn08qLnhs9rDE8NyGExMgQE790QUYg8zy2IG+29HK7VxmRW4/xK5dre0kgRXgRUVMZJJxhhg4BIA9OdLjPHxc3qtdxd2EKIyqT4EU+MafvZyetXOGcLv57iS5Ld1LGO/zImM7YGkac4IBH9nas3fW9xHMzTKyyPliJI+YfOTgjqc71qKtVBw+wnfFtMbeYzMVZshY40BII35nAI3yDT+H2snfrJDxGN3CNcEuTgN8pBBJy5X2OM1X4pxGyubfcPBLBCqxoNOJH+9k4JwMDmRzNZe0KtIFdQisVBYEnRuMtg8/Y8qz7a9CPFWlSTVdIGaVGkXlv3u4Y4PnnbpRmTs8/dyNPeAi2hQoEfJ0yb6BnHttnmKD9pOzTwnvlZprYMEjmyMPtnAwSQPmAPLamWTW6xxyAM9x34/YNgoYhuATjckjHPryozpQSn4PZXErR2kzIzGNY1kyFfP8ASFiQSMbbefuMZe+se5keLKkoxUlTkEg42PUVsjfwyBBeWhtreSR5EliQBsYOlA2nxKMjl6VjUiLPpQEknwjqd9vrRNOLnZ82xlxd6xFpODEfET01Zzt7CicnDLGMxl5pGD25c92VJWX7qHw7DnkH03o3xTifE44pTNbIqLCIXOlPCG2DbMfEcjlty2FYq6XmYlPd6VDErnDbZwT8p1eVPsehG87hCgtGfS8IFwXGdLE+LTgDYfWrvGuGrEtx9kvA8WmJWTXlpdXQAABgp6Y2zis5GQyyFnwwUaQFwG6YOOWBv60e4HbRdxE0KtNfrMCI9LEFBvyzgjb0NZsv7UuouE3sbQSwm3H2qWVBFIEAEZyoxyyp2JwOeTV/i1txJYbzW+uMyok+27uNOnA0g43QY2z5VNb8RuLsy2ndJCbi5yz6WzHIMEp7+EetCmuZrGWRjMJDFcAMjFisjruGIJ3xjG+9XdJ3CIeH90HuzIJu+IeOIacIRzAOwAby36VDxziFkIYfsiMkyu+pnGcpk6NWolWOCOnQ1Jddqo5QX7gfamue+yAMaNONA+9zGfKgFnDLJJiFXMm5xGpJx12A5YpnsVd4Fxy4iZhCFZmjaMgRgnSdydhkkc8nema1QQs1uQvdsNRBxK2+HBOxIyOXlVEW7vhSNlBI2C7Dc77FvzPlR3jHG7hrS0jaHu0jD93JoP7VSMH5sg4HlTZ3ol6sQcd4SkUFq6T96ZUJZMg90RjIGDsMk8/KgWaKcRtoFt7dopNUrB++TPykHw9Oo96FGhHA1w03NIGoEa5XaVRx6V227SNc2zRLAWLAbc9B/tfTp9K8sNnJGd43X1KkfwrTdqpJLKYxpcMeuM5K56Nn03+tDV7b3W4LqQefgUfmK68uXDks5xHado7mP5LiZfRZX/TOKV9xW4dQkssjqcPpaRmGTuCATgbHp51SEjMMn5QScAbAnc4/D9KjjH0zWZMNaHgvDLlI2vYToWAjx531NsNPQnfl60S/57uO6aGQIf2TxZI8QLnLOTndzy3qnf8AB7qCFYXk/ZtGJzFqbABO2VIA1E8sZHrVLgl08EqOiaip2VhlcsCBleWd9qv6Bma+Wd1WK3IbukijVRklx8zcsknpRa/7dXGiaJ4VjLxLD8pUoEyGAz1Oogjp9KUfaeeGGFVtdJtmZpS6HSWk1BcrgaBhj7kDyqxZ/Esaoe9hDLFGwAB+aRseMg7AbcsdTRbsIHwazgmwJZWWVpUUYChdB2ZicbEf+6NXXZCBnZLa61SCYRJG2nJ5amDA/KDnkPu0N7PpaymVro6NKMwCnTrfOQF5jPTGMcqvXfDYZI1kszoMEAknfLDxnko3OGyG3AA3HKs32ZMWe0tjcCF55rsFkcWxVdlYLzycjkckhl6HeqHCbq9vLjwuC7YGs8sQ7geEE49hvmsxLcEkDLNk7j+8efv70VteG3NswkAaFlj70HUFJjO2V58/Kt8Zfr2xzszv0IXvF43vO8vIw8gmxL3e66UAUBQThhkdedWuM8TiIVJLEQQtKzpJ3WlmjAIVdgNskZwfKqfHOMW/7BreJSVhIlLIN5G6tgAMQckN603hnagNDpu4DcRpGUhJyO7LY31fTnz2q+pVPeL9hwOELGk94jwyRvKkYdlCuMAAknCscnmOhrO8I7Oy3gbukT9mhZsyYJA64J25gbbbVY4hNbCcGzid00phZPES/wB7wj5gdhjzqS9uGurwrEiWfeBUMedC9AQ2AOZPLFZ1rBi743c26LDe2kcgSAhNSg6A+yyFhqGfDjodqyPCoEeZFkk7pCQC+M6fXGR71peLcP4hbw3WuRZIvBFK/eBuWCijPjGNXLHU1nuCfZ+9X7Tr7onxFCAR67g5+lCaa9tXjDzLdpeR98qGEly02nGksmTqwPcbfSob/tLI8VwkNmkUE7ovhjPhZceDIABY4zg770ra0hZ4m4Z3xulkdgHK4EaZKncAZIxtnzqnw37Zd4hVzpllaUE5wZFB1HKgsKJNNuGXHFvtHehLNRNIY+7aJD+zMfzaVA5nG9ScEeWRooYI+7uxKzG43BO3ysApxg9MfSpYO09/bxRRKCqrKWRtB8bDKlQThWXntVO04tc3Hdw96E/aSTK33g+CWJK+Iczj3q8b6kZ6htj2flmvjGZFWYysrPrGQwJJYLlW3PI7Vz/lrvZDCJNVwZ3jOckELnLnALbkHzolwjsFLM0MksojE5fDb69SgnfXpBJIPImgd2622iSKZu9WSQFgcY0thWGNxkb8zWpOyZbW9xBMERWYpKwUKhOp1yp0kDUdhy/Ki1v2huLWK2dreLQjS6GdPnL51K2+djnGccvSrfAeO8QuO4hikAIkeSN2HNgp1ZwGJ2ZttPU1HccOv71beCQqUZ5GiLEYLblydALD7xGR1NHa6VOLm9u4rVJYgsa953LFdAb7zb8ttO3Kmvxm7eOzjWJV0axCwXBkyMHJJwcDbpVS8nuwkKNKSqtIIgHHhIOH57jPrUnD5Lq7+zQIUAjZxESVXBPibJ5n8DWpsZsl6rPMMbeVNzWm4nLBFayWrxf9Yk+8mEIwNmGseIjOcDl1rMisksUhXaWaEVcruaVWnAYsScnn1zT45KvTdlbxB4reXH7hP6VRmtHX5kdfdSP4VuzDqwXyPL/f60R7P8Ee7nWGPAZ84znAwCSSFBOMDoDQA3ZwBtj9aIWV+yEOjMrDkQSCM89/atbrPpo7ThFzcztCriR/EpJk2KxbczyUdM45im8NjnWdSkbSMrBtKgsH7s5Oy51KMcxtQnhfF5YGLxOUZlKllODpPMZqfhHGJLZ+8hbQ+CuRzwwwarFrScc7RXNwkhkTTHO4bZDt3Y06VbcgDG4/nQnh1u4IxG0iDDsukkFVPMnGQOmfWoL7jUkyxKxwIk0LgY2/vEfMem9GOCdtpbbvCqqWaLu1ON4wOq+v+lHqD3Q7id13kzuiLEjHKovJfQUZ4RwmMxxtLchElkEbKp8Sgbl3B20+XrioOJ9oIZpmZbdIkaMIFQAYPMtyxqJ6+WKdxW0s0I7md3HdBt1H9ITunIYGOtHjuSK3x7DOLIkc8ixMXjViFcj5gOuKMyiOSx7+Sd5JlZY0jL7hBgkaSCdPzYIIHpXTY2cojCzCIpAXlYhsvJt+zUFsaue4wOW1EOHcL4augyzF9UBdgcjQ+2EyjDxfNz8qNjQeUuoLOUqNFpcMqEl0cgqcgZXfzzhfOoOE9tprePuQUki1qxV1yG0kHA1clOB0p11weVY40eZBE0bToofUF9CNsMc+tDYuAzNhkiaTwCQ6VLYXPNtuW1bzZtZ3L00DdsLf+mS0jW574Pkbx6APlC5wCcdAKFRSpe3ZaaTuDK7MzkAoowcADY8wF3PlWgj7V3sCoPsoj7mJgxMZUssmPGwwOWnbpzrM3QtMwiPvTmP9sWPyyeaYG6jy65rn/GrRTjfAzb2ccguTIszn9mMYOnI15DkEjA5j71U+ynaBLSYSPEJBgjGSCMjG3T8qh4/wuODuhHcLOHTWdIxoJ+6dzv8AhyqbgXHIoYbhJItbSKFVvD4Tk5PiB8/yqiE7i7huDGbZltHigcuxAUyPtlFKAFs74J33NVbLs7eR6JIm0nuWmXDlSqDGrmBuc9M+9We0N/Y3AJiDxukSCMBI0DPkl9elRkBcYPM71BxLgzxh1ubtQ8UCtCisXDq2cRg7aeXLfmKzvtUE4j2jknijhkYukRJUEb5bnk8zRSx7DzNpOVTVC0wOGHgXGxyB5jcZFVOA9nGuYp5FYL3KayNOdXP1GOXkfapuLcOuYpEimlIPdeAZc4Qn5AAuRyO2MV0zOoJ2qXQZY4BJOe6YMyqAzd2c/wBnYbnyqz2Y7L/bnCI5VgrFtSAjIIwF8QyMHJO2PI1Z4h2LeEKZZl8ULSrhX6Y8PiC89Q3Getc4N2QnlZe5kUFojJkaxgciuVU5O9WddRfZ9v2euIUtpoptLStIExqXSVzqwwzzAPQVWl4/e6LctMURS/dOWAwfvb8/Tfzq1N2SulS2JlXTLqMa6pBp2yea43/u5oVecLuUihMqFIiW7pnIVSebbnly61ZL7g2z7XU7GXk8cBCiRJS3djvFODuTq3wudJP086scI7JX0LLNBoSQTd1/SJqDqSMHPh05B60zhN/fXfcQJKQEZjExOnDYJO6gsdienWrl1NxK2gJMx7tLjT4Tk96Dz3XOCR169Kzda6Znj3erPKlwqmbvC0j5ySx3IyDp0nOdhn9KHZrRcU41G8U6zQk3ryhjMx3GMaxtyzjljG9ZwGrQ6TSruabmsp0ClTSKVRHrL4iRA5LXsW++HjkHLl4wDj61pOD9uIZnSP7Zkttia3I39SraeW1eOrTxXbaX0i3ZSzl3MVq/roX8sCqlx8LbNs/9Oo//AFuR/wCX8K8Ctrl0+RmT91iP0NGrXtheJ8t1N9W1f5s1aOnqcvwbtSNvtCH0YH9VNUZPgzHg6bmQHG2pBz9cEVlrH4rcQTH7VX/ejH/iRR6y+NlwA3eRRtt4dOoZOeRyTgYzvvT5DEE/wduRvHPA/vqU/oaoz/C7iC5IjR8f2JFOfYHFaiz+NyHHe2h91ZD+umi9v8XrBvmSVPdD/wCJNWrHmMnY2+TnazfRc/5c1Rn4fMnzQyr7xsP1Fe32vxB4c/K5Cn+8Sv8AmAoxb8btpPkuYm9nU/o1GwXi+bjN60/vdq+jZuEQyHJjt5M9WRd/xBqjL8P7JudnD/h2/QjFOxZXz/31WrTjMsQYRyModdLAH5l8j6V6/d/COxbcRzR/uuSPzBoXP8GLf7txOv7yof4CrJV3GL/53ncyCciQSBFbIXOlDkAEg4G5z55oj2jl4dcJLNA5hZFQRwiNV7wk5YnSMbZxnyXrV65+DLj+juVP78ZH5qx/Shs/wlvl+XuXHo5Gf+5RR4/payTSDOwIHqcn13AH6Vb4XNGsiGQEpqGoDHLO/Mb7Vfu/h/fxgsbdjvjCEMffwnlQibhsyfPDKvvG4/UVWL03U8/C51nVQsLu6CJjGRpXwgthWCgfMSMVmuLcLjjuHhSdZVXTpl5KdgSCPETzxsaAM+Oe3vXe9oyrR3jXC2tJu5SVZdSAloicYb7p/wB9RRPiHALt++kunZZLeFGwxUkoc6RkPsOfLJ9KyIlqWa/dySzMxIwSSTkDkKMWrkl9Lc/PJq7pMDW+MKPurnmfQVeuuE3NqVIcAtFryjkYjPMHOPwGc0AElWr/AIvJOUaV2cooVNRzpUcgKsnrFtaK27OX0ogCuCGRniHfDwLtnr4TuNq7cdn76aG3V3RoyzCJWmTwnBLFsnYHSep/OhkXbS7TutM7julKR4+6pxkevIfgKlt+3l2giAl2hYlAQNiwIOfPZj+NZz+FFHw27tAJ1V4xr0iRSN2BI2wcnkcHGDV29t72WyMkkheBpclO8BYyE4zpG/M/6VS4j2vnmgEEhUoJDJkKASxJO5HTLE0+z7ZTxxrFqDRrIsmk/wBpSCOWPKq57MOg4nFDZ3FtJAwmcrpZgAUI3OQQGHt61nhV/j/FvtVw8xVU148K8hgAfwodQD65mlqptSPzXK4TSows6slSBqjDn/e/609JMdFPuP5YrskytUoamd+h5xgHzV2H5NqrgI82H0B/jQlhWqZGqsi55MD75H6jFPjanAuK1SoaqK1TK9ZCyldMQPQfhUSmpVNRTQzunyO6/usw/Q0Si7V3ifLdTj/Hn/NmhQrhala09t8TL9Acza9ttSrsehOkAn2onb/Ge8HzJC//AHL/ABNYLXXM1YvJ6hB8aif6W0Hurg/qBRK2+L1mR4o5k9lz/lY14/rpZow+T3OD4k8Ocf05T98Ef5lora9oLWT5LmJs/wB5f4GvncmmsgPSpa+k5bGKQbiGQeoB/UGh0/YSzk+azhPqoA/Qivn+GZk+RmX91iP0NFIO112igJcSrg5zqJJ9Dqzt6U7R09Yu/hPYN/UyR/uu/wDHIoRd/Bi2PyXEqejBW/lWRtfijxBP68N+8i/wxRa3+Nd2vzxQv/3L/OnaMia5+CT/ANXdIfRoyPzBP6UJvPhBfJ8hhk9nx/mA/WtJbfHBD/S2nuVcH9QKLW/xfsW+ZZo/8JP+UmrYseZXHw54gnO2Zv3WQ/kGzQm54Dcx7PbzL7xt/KveLX4g8NflchT/AH8r/mFF7fi9tJ8lxE3sw/nVsGV8xNkcwR77frSEnrX1GbJXH9Ww/H+dUJux9uxybaAnz0Ln9Ksi7fNXeV1sgAnryr3a7+E9ixP/AE7Ln+w7DHsMkD8KoTfBizPJrhfLxg4/FaPFa8XEldLV6ncfA9M+C6cfvID+hFCbr4LXI/o5on99S/zq8TrA5pVq5PhLxAH+jjb1Ei/xxSo8anmSmpAagBqVWrRSg08VEDTg1STqauzxaSu+7KCR5b/6ZqnbJlgPWrFxLqdj0zgew2H6Ug9WqVKrGSnxbnb6mgauJTxJimRpuB5kCiHEr+NJu6FvA4XSpJ7wMWIGrdJF6mtePaV4VZyAoLHoACT9MUy5jdPmVl/eUj9a2PYywjPECEXSqKCV1E4YjJwTv5edepC2X1/7m/TOK3OMnti+V9PnPva6JK+gbns5BL88aN7xxn8ypP50Kn+Hdk39Qn+HWv8AlcD8qcg/3+v+/wDx4p3tPV816pc/Cq1Py96ntID+TIf1rN9pPh8lrA8wmc6cYVkXfJx8wb18qLw/S8r9ysmGruaiVqaz1xx1SFqWqoC9c104NWM0qhDV0PVi1KKcKiDU/VWcJ+K4UHpSBruqgrEfEZV0hZHULy0sRjPtV+37ZXqfLdTD3bP65oKXrhkq7TWW/wAUOIJ/X6v3kU/oBRW3+Nt4vzRwv9CP0Need5XNVSerQ/HRv6y0H+F/5iiVv8abQ/PBKnsAf0NeL5pE1F7uvxY4cfvuPQo1KvB9VKjV0zyrT9NKlXUJAtd00qVIEOFr4/oaijG30pUqYncVatxtXKVb4sVouzCA3EWQPmFe4X/CYWXLRRsccyik/mK5Srny9t8fTCdjIVF7c4AG55D2reLSpV1vqCfaReVMpUqzWjKyHxN/+C37y/5hSpUw8/8Ag8kiFKRBp5DnXaVY+3OoYxSK0qVLJ2KcopUqGiIqRVrlKgJgu1IilSrnW4hYUwilSrTJAb0sbUqVDR2K5IK7SoEQPSpUqy0//9k="/>
          <p:cNvSpPr>
            <a:spLocks noChangeAspect="1" noChangeArrowheads="1"/>
          </p:cNvSpPr>
          <p:nvPr/>
        </p:nvSpPr>
        <p:spPr bwMode="auto">
          <a:xfrm>
            <a:off x="0" y="-750888"/>
            <a:ext cx="2066925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การจัดทำหน่วยการเรียนรู้สิ่งแวดล้อมในท้องถิ่น เรื่องอุทกภัย</a:t>
            </a:r>
            <a:endParaRPr lang="th-TH" sz="4000" b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714356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การในกลุ่มสาระการเรียนรู้วิทยาศาสตร์  สังคมศึกษา ฯ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สุขศึกษาและพลศึกษา   และการงานอาชีพและเทคโนโลยี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3500430" y="3000372"/>
            <a:ext cx="1857388" cy="107157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อุทกภัย</a:t>
            </a:r>
            <a:endParaRPr lang="th-TH" sz="4000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322" y="2000240"/>
            <a:ext cx="3000396" cy="156966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สาเหตุของอุทกภัย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มฐ.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ว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2.2,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ว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6.1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ว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8.1</a:t>
            </a:r>
            <a:br>
              <a:rPr lang="en-US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มฐ.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ส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3.1,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5.1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198" y="4714884"/>
            <a:ext cx="3071802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ผลกระทบของอุทกภัย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มฐ.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ว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2.2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40" y="4857760"/>
            <a:ext cx="2786082" cy="156966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การป้องกันภัยจาก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ภาวะอุทกภัย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มฐ.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พ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4.1,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พ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5.1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4000504"/>
            <a:ext cx="2786050" cy="255454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การรับมือกับอุทกภัย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มฐ.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ง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1.1,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ง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2.1</a:t>
            </a:r>
            <a:br>
              <a:rPr lang="en-US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มฐ.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ว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2.2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มฐ.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พ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2.1 </a:t>
            </a:r>
            <a:br>
              <a:rPr lang="en-US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มฐ.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3.1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5.1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2071678"/>
            <a:ext cx="3000364" cy="156966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5.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การวางแผนในการ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ป้องกันแก้ไข ฟื้นฟู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มฐ.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ว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2.2, 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มฐ.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ส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5.2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4" name="ลูกศรเชื่อมต่อแบบตรง 13"/>
          <p:cNvCxnSpPr>
            <a:stCxn id="6" idx="7"/>
            <a:endCxn id="8" idx="1"/>
          </p:cNvCxnSpPr>
          <p:nvPr/>
        </p:nvCxnSpPr>
        <p:spPr>
          <a:xfrm rot="5400000" flipH="1" flipV="1">
            <a:off x="5321451" y="2549429"/>
            <a:ext cx="372230" cy="8435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>
            <a:stCxn id="6" idx="5"/>
            <a:endCxn id="9" idx="0"/>
          </p:cNvCxnSpPr>
          <p:nvPr/>
        </p:nvCxnSpPr>
        <p:spPr>
          <a:xfrm rot="16200000" flipH="1">
            <a:off x="5947019" y="3053804"/>
            <a:ext cx="799870" cy="252228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>
            <a:stCxn id="6" idx="4"/>
            <a:endCxn id="10" idx="0"/>
          </p:cNvCxnSpPr>
          <p:nvPr/>
        </p:nvCxnSpPr>
        <p:spPr>
          <a:xfrm rot="16200000" flipH="1">
            <a:off x="4089793" y="4411272"/>
            <a:ext cx="785818" cy="10715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/>
          <p:cNvCxnSpPr>
            <a:stCxn id="6" idx="3"/>
          </p:cNvCxnSpPr>
          <p:nvPr/>
        </p:nvCxnSpPr>
        <p:spPr>
          <a:xfrm rot="5400000">
            <a:off x="2986466" y="3714598"/>
            <a:ext cx="585556" cy="9863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ลูกศรเชื่อมต่อแบบตรง 21"/>
          <p:cNvCxnSpPr>
            <a:stCxn id="6" idx="1"/>
            <a:endCxn id="12" idx="3"/>
          </p:cNvCxnSpPr>
          <p:nvPr/>
        </p:nvCxnSpPr>
        <p:spPr>
          <a:xfrm rot="16200000" flipV="1">
            <a:off x="3343146" y="2728008"/>
            <a:ext cx="300792" cy="5577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13877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>
                    <a:lumMod val="95000"/>
                  </a:schemeClr>
                </a:solidFill>
                <a:latin typeface="DilleniaUPC" pitchFamily="18" charset="-34"/>
                <a:cs typeface="DilleniaUPC" pitchFamily="18" charset="-34"/>
              </a:rPr>
              <a:t>หน่วยการเรียนรู้สิ่งแวดล้อมในท้องถิ่น เรื่องอุทกภัย</a:t>
            </a:r>
            <a:r>
              <a:rPr lang="th-TH" sz="4000" b="1" dirty="0" smtClean="0">
                <a:solidFill>
                  <a:schemeClr val="bg1">
                    <a:lumMod val="95000"/>
                  </a:schemeClr>
                </a:solidFill>
                <a:latin typeface="DilleniaUPC" pitchFamily="18" charset="-34"/>
                <a:cs typeface="DilleniaUPC" pitchFamily="18" charset="-34"/>
              </a:rPr>
              <a:t/>
            </a:r>
            <a:br>
              <a:rPr lang="th-TH" sz="4000" b="1" dirty="0" smtClean="0">
                <a:solidFill>
                  <a:schemeClr val="bg1">
                    <a:lumMod val="95000"/>
                  </a:schemeClr>
                </a:solidFill>
                <a:latin typeface="DilleniaUPC" pitchFamily="18" charset="-34"/>
                <a:cs typeface="DilleniaUPC" pitchFamily="18" charset="-34"/>
              </a:rPr>
            </a:br>
            <a:r>
              <a:rPr lang="th-TH" sz="3200" b="1" dirty="0" smtClean="0">
                <a:solidFill>
                  <a:schemeClr val="bg1">
                    <a:lumMod val="95000"/>
                  </a:schemeClr>
                </a:solidFill>
                <a:latin typeface="DilleniaUPC" pitchFamily="18" charset="-34"/>
                <a:cs typeface="DilleniaUPC" pitchFamily="18" charset="-34"/>
              </a:rPr>
              <a:t>ชั้นประถมศึกษาปีที่ 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DilleniaUPC" pitchFamily="18" charset="-34"/>
                <a:cs typeface="DilleniaUPC" pitchFamily="18" charset="-34"/>
              </a:rPr>
              <a:t>6</a:t>
            </a:r>
            <a:endParaRPr lang="th-TH" sz="3200" b="1" dirty="0">
              <a:solidFill>
                <a:schemeClr val="bg1">
                  <a:lumMod val="95000"/>
                </a:schemeClr>
              </a:solidFill>
              <a:latin typeface="DilleniaUPC" pitchFamily="18" charset="-34"/>
              <a:cs typeface="DilleniaUPC" pitchFamily="18" charset="-34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-1" y="1000109"/>
          <a:ext cx="9144000" cy="5730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7199"/>
                <a:gridCol w="1400158"/>
                <a:gridCol w="5214974"/>
                <a:gridCol w="2071669"/>
              </a:tblGrid>
              <a:tr h="928693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DilleniaUPC" pitchFamily="18" charset="-34"/>
                          <a:cs typeface="DilleniaUPC" pitchFamily="18" charset="-34"/>
                        </a:rPr>
                        <a:t>ที่</a:t>
                      </a:r>
                      <a:endParaRPr lang="th-TH" sz="2800" dirty="0">
                        <a:latin typeface="DilleniaUPC" pitchFamily="18" charset="-34"/>
                        <a:cs typeface="Dilleni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DilleniaUPC" pitchFamily="18" charset="-34"/>
                          <a:cs typeface="DilleniaUPC" pitchFamily="18" charset="-34"/>
                        </a:rPr>
                        <a:t>หน่วยการเรียนรู้ย่อย</a:t>
                      </a:r>
                      <a:endParaRPr lang="th-TH" sz="2800" dirty="0">
                        <a:latin typeface="DilleniaUPC" pitchFamily="18" charset="-34"/>
                        <a:cs typeface="Dilleni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DilleniaUPC" pitchFamily="18" charset="-34"/>
                          <a:cs typeface="DilleniaUPC" pitchFamily="18" charset="-34"/>
                        </a:rPr>
                        <a:t>มาตรฐานการเรียนรู้</a:t>
                      </a:r>
                      <a:endParaRPr lang="th-TH" sz="2800" dirty="0">
                        <a:latin typeface="DilleniaUPC" pitchFamily="18" charset="-34"/>
                        <a:cs typeface="Dilleni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DilleniaUPC" pitchFamily="18" charset="-34"/>
                          <a:cs typeface="DilleniaUPC" pitchFamily="18" charset="-34"/>
                        </a:rPr>
                        <a:t>สาระการเรียนรู้ที่เกี่ยวกับอุทกภัย</a:t>
                      </a:r>
                      <a:endParaRPr lang="th-TH" dirty="0">
                        <a:latin typeface="DilleniaUPC" pitchFamily="18" charset="-34"/>
                        <a:cs typeface="DilleniaUPC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DilleniaUPC" pitchFamily="18" charset="-34"/>
                          <a:cs typeface="DilleniaUPC" pitchFamily="18" charset="-34"/>
                        </a:rPr>
                        <a:t>4</a:t>
                      </a:r>
                      <a:endParaRPr lang="th-TH" dirty="0">
                        <a:latin typeface="DilleniaUPC" pitchFamily="18" charset="-34"/>
                        <a:cs typeface="Dilleni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DilleniaUPC" pitchFamily="18" charset="-34"/>
                          <a:cs typeface="DilleniaUPC" pitchFamily="18" charset="-34"/>
                        </a:rPr>
                        <a:t>การรับมือ</a:t>
                      </a:r>
                    </a:p>
                    <a:p>
                      <a:r>
                        <a:rPr lang="th-TH" sz="2800" b="1" dirty="0" smtClean="0">
                          <a:latin typeface="DilleniaUPC" pitchFamily="18" charset="-34"/>
                          <a:cs typeface="DilleniaUPC" pitchFamily="18" charset="-34"/>
                        </a:rPr>
                        <a:t>กับอุทกภัย</a:t>
                      </a:r>
                      <a:endParaRPr lang="th-TH" dirty="0">
                        <a:latin typeface="DilleniaUPC" pitchFamily="18" charset="-34"/>
                        <a:cs typeface="Dilleni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err="1" smtClean="0">
                          <a:latin typeface="DilleniaUPC" pitchFamily="18" charset="-34"/>
                          <a:cs typeface="DilleniaUPC" pitchFamily="18" charset="-34"/>
                        </a:rPr>
                        <a:t>มฐ.</a:t>
                      </a:r>
                      <a:r>
                        <a:rPr lang="th-TH" sz="2800" b="1" dirty="0" smtClean="0">
                          <a:latin typeface="DilleniaUPC" pitchFamily="18" charset="-34"/>
                          <a:cs typeface="DilleniaUPC" pitchFamily="18" charset="-34"/>
                        </a:rPr>
                        <a:t> ส </a:t>
                      </a:r>
                      <a:r>
                        <a:rPr lang="en-US" sz="2800" b="1" dirty="0" smtClean="0">
                          <a:latin typeface="DilleniaUPC" pitchFamily="18" charset="-34"/>
                          <a:cs typeface="DilleniaUPC" pitchFamily="18" charset="-34"/>
                        </a:rPr>
                        <a:t>5.1</a:t>
                      </a:r>
                    </a:p>
                    <a:p>
                      <a:r>
                        <a:rPr lang="en-US" sz="2800" b="1" dirty="0" smtClean="0">
                          <a:latin typeface="DilleniaUPC" pitchFamily="18" charset="-34"/>
                          <a:cs typeface="DilleniaUPC" pitchFamily="18" charset="-34"/>
                        </a:rPr>
                        <a:t> </a:t>
                      </a:r>
                      <a:r>
                        <a:rPr lang="th-TH" sz="2800" b="1" dirty="0" smtClean="0">
                          <a:latin typeface="DilleniaUPC" pitchFamily="18" charset="-34"/>
                          <a:cs typeface="DilleniaUPC" pitchFamily="18" charset="-34"/>
                        </a:rPr>
                        <a:t>ป</a:t>
                      </a:r>
                      <a:r>
                        <a:rPr lang="en-US" sz="2800" b="1" dirty="0" smtClean="0">
                          <a:latin typeface="DilleniaUPC" pitchFamily="18" charset="-34"/>
                          <a:cs typeface="DilleniaUPC" pitchFamily="18" charset="-34"/>
                        </a:rPr>
                        <a:t> 6</a:t>
                      </a:r>
                      <a:r>
                        <a:rPr lang="th-TH" sz="2800" b="1" dirty="0" smtClean="0">
                          <a:latin typeface="DilleniaUPC" pitchFamily="18" charset="-34"/>
                          <a:cs typeface="DilleniaUPC" pitchFamily="18" charset="-34"/>
                        </a:rPr>
                        <a:t>/</a:t>
                      </a:r>
                      <a:r>
                        <a:rPr lang="en-US" sz="2800" b="1" dirty="0" smtClean="0">
                          <a:latin typeface="DilleniaUPC" pitchFamily="18" charset="-34"/>
                          <a:cs typeface="DilleniaUPC" pitchFamily="18" charset="-34"/>
                        </a:rPr>
                        <a:t>1 </a:t>
                      </a:r>
                      <a:r>
                        <a:rPr lang="th-TH" sz="2800" b="1" dirty="0" smtClean="0">
                          <a:latin typeface="DilleniaUPC" pitchFamily="18" charset="-34"/>
                          <a:cs typeface="DilleniaUPC" pitchFamily="18" charset="-34"/>
                        </a:rPr>
                        <a:t>ใช้เครื่องมือทางภูมิศาสตร์(แผนที่</a:t>
                      </a:r>
                      <a:r>
                        <a:rPr lang="th-TH" sz="2800" b="1" baseline="0" dirty="0" smtClean="0">
                          <a:latin typeface="DilleniaUPC" pitchFamily="18" charset="-34"/>
                          <a:cs typeface="DilleniaUPC" pitchFamily="18" charset="-34"/>
                        </a:rPr>
                        <a:t> ภาพถ่าย) </a:t>
                      </a:r>
                      <a:r>
                        <a:rPr lang="en-US" sz="2800" b="1" baseline="0" dirty="0" smtClean="0">
                          <a:latin typeface="DilleniaUPC" pitchFamily="18" charset="-34"/>
                          <a:cs typeface="DilleniaUPC" pitchFamily="18" charset="-34"/>
                        </a:rPr>
                        <a:t/>
                      </a:r>
                      <a:br>
                        <a:rPr lang="en-US" sz="2800" b="1" baseline="0" dirty="0" smtClean="0">
                          <a:latin typeface="DilleniaUPC" pitchFamily="18" charset="-34"/>
                          <a:cs typeface="DilleniaUPC" pitchFamily="18" charset="-34"/>
                        </a:rPr>
                      </a:br>
                      <a:r>
                        <a:rPr lang="en-US" sz="2800" b="1" baseline="0" dirty="0" smtClean="0">
                          <a:latin typeface="DilleniaUPC" pitchFamily="18" charset="-34"/>
                          <a:cs typeface="DilleniaUPC" pitchFamily="18" charset="-34"/>
                        </a:rPr>
                        <a:t>         </a:t>
                      </a:r>
                      <a:r>
                        <a:rPr lang="th-TH" sz="2800" b="1" baseline="0" dirty="0" smtClean="0">
                          <a:latin typeface="DilleniaUPC" pitchFamily="18" charset="-34"/>
                          <a:cs typeface="DilleniaUPC" pitchFamily="18" charset="-34"/>
                        </a:rPr>
                        <a:t>ระบุลักษณะสำคัญทางกายภาพของสังคม</a:t>
                      </a:r>
                      <a:br>
                        <a:rPr lang="th-TH" sz="2800" b="1" baseline="0" dirty="0" smtClean="0">
                          <a:latin typeface="DilleniaUPC" pitchFamily="18" charset="-34"/>
                          <a:cs typeface="DilleniaUPC" pitchFamily="18" charset="-34"/>
                        </a:rPr>
                      </a:br>
                      <a:r>
                        <a:rPr lang="th-TH" sz="2800" b="1" baseline="0" dirty="0" smtClean="0">
                          <a:latin typeface="DilleniaUPC" pitchFamily="18" charset="-34"/>
                          <a:cs typeface="DilleniaUPC" pitchFamily="18" charset="-34"/>
                        </a:rPr>
                        <a:t> ป </a:t>
                      </a:r>
                      <a:r>
                        <a:rPr lang="en-US" sz="2800" b="1" baseline="0" dirty="0" smtClean="0">
                          <a:latin typeface="DilleniaUPC" pitchFamily="18" charset="-34"/>
                          <a:cs typeface="DilleniaUPC" pitchFamily="18" charset="-34"/>
                        </a:rPr>
                        <a:t>6</a:t>
                      </a:r>
                      <a:r>
                        <a:rPr lang="th-TH" sz="2800" b="1" baseline="0" dirty="0" smtClean="0">
                          <a:latin typeface="DilleniaUPC" pitchFamily="18" charset="-34"/>
                          <a:cs typeface="DilleniaUPC" pitchFamily="18" charset="-34"/>
                        </a:rPr>
                        <a:t>/</a:t>
                      </a:r>
                      <a:r>
                        <a:rPr lang="en-US" sz="2800" b="1" baseline="0" dirty="0" smtClean="0">
                          <a:latin typeface="DilleniaUPC" pitchFamily="18" charset="-34"/>
                          <a:cs typeface="DilleniaUPC" pitchFamily="18" charset="-34"/>
                        </a:rPr>
                        <a:t>2 </a:t>
                      </a:r>
                      <a:r>
                        <a:rPr lang="th-TH" sz="2800" b="1" baseline="0" dirty="0" smtClean="0">
                          <a:latin typeface="DilleniaUPC" pitchFamily="18" charset="-34"/>
                          <a:cs typeface="DilleniaUPC" pitchFamily="18" charset="-34"/>
                        </a:rPr>
                        <a:t>อธิบายความสัมพันธ์ระหว่างลักษณะทางกายภาพ</a:t>
                      </a:r>
                      <a:br>
                        <a:rPr lang="th-TH" sz="2800" b="1" baseline="0" dirty="0" smtClean="0">
                          <a:latin typeface="DilleniaUPC" pitchFamily="18" charset="-34"/>
                          <a:cs typeface="DilleniaUPC" pitchFamily="18" charset="-34"/>
                        </a:rPr>
                      </a:br>
                      <a:r>
                        <a:rPr lang="th-TH" sz="2800" b="1" baseline="0" dirty="0" smtClean="0">
                          <a:latin typeface="DilleniaUPC" pitchFamily="18" charset="-34"/>
                          <a:cs typeface="DilleniaUPC" pitchFamily="18" charset="-34"/>
                        </a:rPr>
                        <a:t>        กับ</a:t>
                      </a:r>
                      <a:r>
                        <a:rPr lang="th-TH" sz="2800" b="1" baseline="0" dirty="0" err="1" smtClean="0">
                          <a:latin typeface="DilleniaUPC" pitchFamily="18" charset="-34"/>
                          <a:cs typeface="DilleniaUPC" pitchFamily="18" charset="-34"/>
                        </a:rPr>
                        <a:t>ปรากฎการณ์</a:t>
                      </a:r>
                      <a:r>
                        <a:rPr lang="th-TH" sz="2800" b="1" baseline="0" dirty="0" smtClean="0">
                          <a:latin typeface="DilleniaUPC" pitchFamily="18" charset="-34"/>
                          <a:cs typeface="DilleniaUPC" pitchFamily="18" charset="-34"/>
                        </a:rPr>
                        <a:t>ทางธรรมชาติ</a:t>
                      </a:r>
                      <a:r>
                        <a:rPr lang="th-TH" sz="2800" b="1" dirty="0" smtClean="0">
                          <a:latin typeface="DilleniaUPC" pitchFamily="18" charset="-34"/>
                          <a:cs typeface="DilleniaUPC" pitchFamily="18" charset="-34"/>
                        </a:rPr>
                        <a:t/>
                      </a:r>
                      <a:br>
                        <a:rPr lang="th-TH" sz="2800" b="1" dirty="0" smtClean="0">
                          <a:latin typeface="DilleniaUPC" pitchFamily="18" charset="-34"/>
                          <a:cs typeface="DilleniaUPC" pitchFamily="18" charset="-34"/>
                        </a:rPr>
                      </a:br>
                      <a:r>
                        <a:rPr lang="th-TH" sz="2800" b="1" dirty="0" err="1" smtClean="0">
                          <a:latin typeface="DilleniaUPC" pitchFamily="18" charset="-34"/>
                          <a:cs typeface="DilleniaUPC" pitchFamily="18" charset="-34"/>
                        </a:rPr>
                        <a:t>มฐ.</a:t>
                      </a:r>
                      <a:r>
                        <a:rPr lang="th-TH" sz="2800" b="1" dirty="0" smtClean="0">
                          <a:latin typeface="DilleniaUPC" pitchFamily="18" charset="-34"/>
                          <a:cs typeface="DilleniaUPC" pitchFamily="18" charset="-34"/>
                        </a:rPr>
                        <a:t> ง</a:t>
                      </a:r>
                      <a:r>
                        <a:rPr lang="en-US" sz="2800" b="1" dirty="0" smtClean="0">
                          <a:latin typeface="DilleniaUPC" pitchFamily="18" charset="-34"/>
                          <a:cs typeface="DilleniaUPC" pitchFamily="18" charset="-34"/>
                        </a:rPr>
                        <a:t> 2.1</a:t>
                      </a:r>
                      <a:br>
                        <a:rPr lang="en-US" sz="2800" b="1" dirty="0" smtClean="0">
                          <a:latin typeface="DilleniaUPC" pitchFamily="18" charset="-34"/>
                          <a:cs typeface="DilleniaUPC" pitchFamily="18" charset="-34"/>
                        </a:rPr>
                      </a:br>
                      <a:r>
                        <a:rPr lang="th-TH" sz="2800" b="1" dirty="0" smtClean="0">
                          <a:latin typeface="DilleniaUPC" pitchFamily="18" charset="-34"/>
                          <a:cs typeface="DilleniaUPC" pitchFamily="18" charset="-34"/>
                        </a:rPr>
                        <a:t>ป</a:t>
                      </a:r>
                      <a:r>
                        <a:rPr lang="th-TH" sz="2800" b="1" baseline="0" dirty="0" smtClean="0">
                          <a:latin typeface="DilleniaUPC" pitchFamily="18" charset="-34"/>
                          <a:cs typeface="DilleniaUPC" pitchFamily="18" charset="-34"/>
                        </a:rPr>
                        <a:t> </a:t>
                      </a:r>
                      <a:r>
                        <a:rPr lang="en-US" sz="2800" b="1" baseline="0" dirty="0" smtClean="0">
                          <a:latin typeface="DilleniaUPC" pitchFamily="18" charset="-34"/>
                          <a:cs typeface="DilleniaUPC" pitchFamily="18" charset="-34"/>
                        </a:rPr>
                        <a:t>6</a:t>
                      </a:r>
                      <a:r>
                        <a:rPr lang="th-TH" sz="2800" b="1" baseline="0" dirty="0" smtClean="0">
                          <a:latin typeface="DilleniaUPC" pitchFamily="18" charset="-34"/>
                          <a:cs typeface="DilleniaUPC" pitchFamily="18" charset="-34"/>
                        </a:rPr>
                        <a:t>/</a:t>
                      </a:r>
                      <a:r>
                        <a:rPr lang="en-US" sz="2800" b="1" baseline="0" dirty="0" smtClean="0">
                          <a:latin typeface="DilleniaUPC" pitchFamily="18" charset="-34"/>
                          <a:cs typeface="DilleniaUPC" pitchFamily="18" charset="-34"/>
                        </a:rPr>
                        <a:t>3 </a:t>
                      </a:r>
                      <a:r>
                        <a:rPr lang="th-TH" sz="2800" b="1" baseline="0" dirty="0" smtClean="0">
                          <a:latin typeface="DilleniaUPC" pitchFamily="18" charset="-34"/>
                          <a:cs typeface="DilleniaUPC" pitchFamily="18" charset="-34"/>
                        </a:rPr>
                        <a:t>นำความรู้และทักษะการสร้างชิ้นงานไปประยุกต์</a:t>
                      </a:r>
                      <a:br>
                        <a:rPr lang="th-TH" sz="2800" b="1" baseline="0" dirty="0" smtClean="0">
                          <a:latin typeface="DilleniaUPC" pitchFamily="18" charset="-34"/>
                          <a:cs typeface="DilleniaUPC" pitchFamily="18" charset="-34"/>
                        </a:rPr>
                      </a:br>
                      <a:r>
                        <a:rPr lang="th-TH" sz="2800" b="1" baseline="0" dirty="0" smtClean="0">
                          <a:latin typeface="DilleniaUPC" pitchFamily="18" charset="-34"/>
                          <a:cs typeface="DilleniaUPC" pitchFamily="18" charset="-34"/>
                        </a:rPr>
                        <a:t>       ในการสร้างสิ่งของเครื่องใช้</a:t>
                      </a:r>
                      <a:r>
                        <a:rPr lang="en-US" sz="2800" b="1" dirty="0" smtClean="0">
                          <a:latin typeface="DilleniaUPC" pitchFamily="18" charset="-34"/>
                          <a:cs typeface="DilleniaUPC" pitchFamily="18" charset="-34"/>
                        </a:rPr>
                        <a:t/>
                      </a:r>
                      <a:br>
                        <a:rPr lang="en-US" sz="2800" b="1" dirty="0" smtClean="0">
                          <a:latin typeface="DilleniaUPC" pitchFamily="18" charset="-34"/>
                          <a:cs typeface="DilleniaUPC" pitchFamily="18" charset="-34"/>
                        </a:rPr>
                      </a:br>
                      <a:r>
                        <a:rPr lang="th-TH" sz="2800" b="1" dirty="0" err="1" smtClean="0">
                          <a:latin typeface="DilleniaUPC" pitchFamily="18" charset="-34"/>
                          <a:cs typeface="DilleniaUPC" pitchFamily="18" charset="-34"/>
                        </a:rPr>
                        <a:t>มฐ.</a:t>
                      </a:r>
                      <a:r>
                        <a:rPr lang="th-TH" sz="2800" b="1" dirty="0" smtClean="0">
                          <a:latin typeface="DilleniaUPC" pitchFamily="18" charset="-34"/>
                          <a:cs typeface="DilleniaUPC" pitchFamily="18" charset="-34"/>
                        </a:rPr>
                        <a:t> พ </a:t>
                      </a:r>
                      <a:r>
                        <a:rPr lang="en-US" sz="2800" b="1" dirty="0" smtClean="0">
                          <a:latin typeface="DilleniaUPC" pitchFamily="18" charset="-34"/>
                          <a:cs typeface="DilleniaUPC" pitchFamily="18" charset="-34"/>
                        </a:rPr>
                        <a:t>4.1 </a:t>
                      </a:r>
                      <a:br>
                        <a:rPr lang="en-US" sz="2800" b="1" dirty="0" smtClean="0">
                          <a:latin typeface="DilleniaUPC" pitchFamily="18" charset="-34"/>
                          <a:cs typeface="DilleniaUPC" pitchFamily="18" charset="-34"/>
                        </a:rPr>
                      </a:br>
                      <a:r>
                        <a:rPr lang="th-TH" sz="2800" b="1" dirty="0" smtClean="0">
                          <a:latin typeface="DilleniaUPC" pitchFamily="18" charset="-34"/>
                          <a:cs typeface="DilleniaUPC" pitchFamily="18" charset="-34"/>
                        </a:rPr>
                        <a:t>ป</a:t>
                      </a:r>
                      <a:r>
                        <a:rPr lang="th-TH" sz="2800" b="1" baseline="0" dirty="0" smtClean="0">
                          <a:latin typeface="DilleniaUPC" pitchFamily="18" charset="-34"/>
                          <a:cs typeface="DilleniaUPC" pitchFamily="18" charset="-34"/>
                        </a:rPr>
                        <a:t> </a:t>
                      </a:r>
                      <a:r>
                        <a:rPr lang="en-US" sz="2800" b="1" baseline="0" dirty="0" smtClean="0">
                          <a:latin typeface="DilleniaUPC" pitchFamily="18" charset="-34"/>
                          <a:cs typeface="DilleniaUPC" pitchFamily="18" charset="-34"/>
                        </a:rPr>
                        <a:t>6</a:t>
                      </a:r>
                      <a:r>
                        <a:rPr lang="th-TH" sz="2800" b="1" baseline="0" dirty="0" smtClean="0">
                          <a:latin typeface="DilleniaUPC" pitchFamily="18" charset="-34"/>
                          <a:cs typeface="DilleniaUPC" pitchFamily="18" charset="-34"/>
                        </a:rPr>
                        <a:t>/</a:t>
                      </a:r>
                      <a:r>
                        <a:rPr lang="en-US" sz="2800" b="1" baseline="0" dirty="0" smtClean="0">
                          <a:latin typeface="DilleniaUPC" pitchFamily="18" charset="-34"/>
                          <a:cs typeface="DilleniaUPC" pitchFamily="18" charset="-34"/>
                        </a:rPr>
                        <a:t>1 </a:t>
                      </a:r>
                      <a:r>
                        <a:rPr lang="th-TH" sz="2800" b="1" baseline="0" dirty="0" smtClean="0">
                          <a:latin typeface="DilleniaUPC" pitchFamily="18" charset="-34"/>
                          <a:cs typeface="DilleniaUPC" pitchFamily="18" charset="-34"/>
                        </a:rPr>
                        <a:t>แสดงพฤติกรรมในการป้องกันและแก้ไขปัญหา</a:t>
                      </a:r>
                      <a:br>
                        <a:rPr lang="th-TH" sz="2800" b="1" baseline="0" dirty="0" smtClean="0">
                          <a:latin typeface="DilleniaUPC" pitchFamily="18" charset="-34"/>
                          <a:cs typeface="DilleniaUPC" pitchFamily="18" charset="-34"/>
                        </a:rPr>
                      </a:br>
                      <a:r>
                        <a:rPr lang="th-TH" sz="2800" b="1" baseline="0" dirty="0" smtClean="0">
                          <a:latin typeface="DilleniaUPC" pitchFamily="18" charset="-34"/>
                          <a:cs typeface="DilleniaUPC" pitchFamily="18" charset="-34"/>
                        </a:rPr>
                        <a:t>       สิ่งแวดล้อมที่มีผลต่อสุขภาพ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th-TH" b="1" dirty="0" smtClean="0">
                          <a:latin typeface="DilleniaUPC" pitchFamily="18" charset="-34"/>
                          <a:cs typeface="DilleniaUPC" pitchFamily="18" charset="-34"/>
                        </a:rPr>
                        <a:t>ความรู้เกี่ยวกับ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th-TH" b="1" baseline="0" dirty="0" smtClean="0">
                          <a:latin typeface="DilleniaUPC" pitchFamily="18" charset="-34"/>
                          <a:cs typeface="DilleniaUPC" pitchFamily="18" charset="-34"/>
                        </a:rPr>
                        <a:t> </a:t>
                      </a:r>
                      <a:r>
                        <a:rPr lang="th-TH" b="1" dirty="0" smtClean="0">
                          <a:latin typeface="DilleniaUPC" pitchFamily="18" charset="-34"/>
                          <a:cs typeface="DilleniaUPC" pitchFamily="18" charset="-34"/>
                        </a:rPr>
                        <a:t>การเกิดอุทกภัย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b="1" dirty="0" smtClean="0">
                          <a:latin typeface="DilleniaUPC" pitchFamily="18" charset="-34"/>
                          <a:cs typeface="DilleniaUPC" pitchFamily="18" charset="-34"/>
                        </a:rPr>
                        <a:t>การอพยพหนีภัย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b="1" dirty="0" smtClean="0">
                          <a:latin typeface="DilleniaUPC" pitchFamily="18" charset="-34"/>
                          <a:cs typeface="DilleniaUPC" pitchFamily="18" charset="-34"/>
                        </a:rPr>
                        <a:t>มาตรการเตรียม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th-TH" b="1" dirty="0" smtClean="0">
                          <a:latin typeface="DilleniaUPC" pitchFamily="18" charset="-34"/>
                          <a:cs typeface="DilleniaUPC" pitchFamily="18" charset="-34"/>
                        </a:rPr>
                        <a:t> ความพร้อม </a:t>
                      </a:r>
                    </a:p>
                    <a:p>
                      <a:pPr>
                        <a:buFontTx/>
                        <a:buChar char="-"/>
                      </a:pP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การรับมือกับภัยพิบัติ (อุทกภัย)</a:t>
            </a:r>
            <a:endParaRPr lang="th-TH" sz="6000" b="1" dirty="0">
              <a:solidFill>
                <a:schemeClr val="bg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142984"/>
            <a:ext cx="82153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000" b="1" dirty="0" smtClean="0">
                <a:solidFill>
                  <a:srgbClr val="00B0F0"/>
                </a:solidFill>
                <a:latin typeface="DilleniaUPC" pitchFamily="18" charset="-34"/>
                <a:cs typeface="DilleniaUPC" pitchFamily="18" charset="-34"/>
              </a:rPr>
              <a:t>1. </a:t>
            </a:r>
            <a:r>
              <a:rPr lang="th-TH" sz="4000" b="1" dirty="0" smtClean="0">
                <a:solidFill>
                  <a:srgbClr val="00B0F0"/>
                </a:solidFill>
                <a:latin typeface="DilleniaUPC" pitchFamily="18" charset="-34"/>
                <a:cs typeface="DilleniaUPC" pitchFamily="18" charset="-34"/>
              </a:rPr>
              <a:t>การให้ความรู้กับนักเรียน  </a:t>
            </a:r>
          </a:p>
          <a:p>
            <a:pPr marL="742950" indent="-742950"/>
            <a:r>
              <a:rPr lang="th-TH" sz="4000" b="1" dirty="0" smtClean="0">
                <a:latin typeface="DilleniaUPC" pitchFamily="18" charset="-34"/>
                <a:cs typeface="DilleniaUPC" pitchFamily="18" charset="-34"/>
              </a:rPr>
              <a:t>         -  สาเหตุของการเกิดอุทกภัย</a:t>
            </a:r>
            <a:br>
              <a:rPr lang="th-TH" sz="4000" b="1" dirty="0" smtClean="0">
                <a:latin typeface="DilleniaUPC" pitchFamily="18" charset="-34"/>
                <a:cs typeface="DilleniaUPC" pitchFamily="18" charset="-34"/>
              </a:rPr>
            </a:br>
            <a:r>
              <a:rPr lang="th-TH" sz="4000" b="1" dirty="0" smtClean="0">
                <a:latin typeface="DilleniaUPC" pitchFamily="18" charset="-34"/>
                <a:cs typeface="DilleniaUPC" pitchFamily="18" charset="-34"/>
              </a:rPr>
              <a:t>   - เตรียมตัวอย่างไร</a:t>
            </a:r>
          </a:p>
          <a:p>
            <a:r>
              <a:rPr lang="en-US" sz="4000" b="1" dirty="0" smtClean="0">
                <a:solidFill>
                  <a:srgbClr val="00B0F0"/>
                </a:solidFill>
                <a:latin typeface="DilleniaUPC" pitchFamily="18" charset="-34"/>
                <a:cs typeface="DilleniaUPC" pitchFamily="18" charset="-34"/>
              </a:rPr>
              <a:t>2. </a:t>
            </a:r>
            <a:r>
              <a:rPr lang="th-TH" sz="4000" b="1" dirty="0" smtClean="0">
                <a:solidFill>
                  <a:srgbClr val="00B0F0"/>
                </a:solidFill>
                <a:latin typeface="DilleniaUPC" pitchFamily="18" charset="-34"/>
                <a:cs typeface="DilleniaUPC" pitchFamily="18" charset="-34"/>
              </a:rPr>
              <a:t>การอพยพหนีภัย</a:t>
            </a:r>
            <a:r>
              <a:rPr lang="th-TH" sz="4000" b="1" dirty="0" smtClean="0">
                <a:latin typeface="DilleniaUPC" pitchFamily="18" charset="-34"/>
                <a:cs typeface="DilleniaUPC" pitchFamily="18" charset="-34"/>
              </a:rPr>
              <a:t/>
            </a:r>
            <a:br>
              <a:rPr lang="th-TH" sz="4000" b="1" dirty="0" smtClean="0">
                <a:latin typeface="DilleniaUPC" pitchFamily="18" charset="-34"/>
                <a:cs typeface="DilleniaUPC" pitchFamily="18" charset="-34"/>
              </a:rPr>
            </a:br>
            <a:r>
              <a:rPr lang="en-US" sz="4000" b="1" dirty="0" smtClean="0">
                <a:solidFill>
                  <a:srgbClr val="00B0F0"/>
                </a:solidFill>
                <a:latin typeface="DilleniaUPC" pitchFamily="18" charset="-34"/>
                <a:cs typeface="DilleniaUPC" pitchFamily="18" charset="-34"/>
              </a:rPr>
              <a:t>3. </a:t>
            </a:r>
            <a:r>
              <a:rPr lang="th-TH" sz="4000" b="1" dirty="0" smtClean="0">
                <a:solidFill>
                  <a:srgbClr val="00B0F0"/>
                </a:solidFill>
                <a:latin typeface="DilleniaUPC" pitchFamily="18" charset="-34"/>
                <a:cs typeface="DilleniaUPC" pitchFamily="18" charset="-34"/>
              </a:rPr>
              <a:t>การเตรียมรับมือด้วยตนเอง</a:t>
            </a:r>
            <a:r>
              <a:rPr lang="th-TH" sz="4000" b="1" dirty="0" smtClean="0">
                <a:latin typeface="DilleniaUPC" pitchFamily="18" charset="-34"/>
                <a:cs typeface="DilleniaUPC" pitchFamily="18" charset="-34"/>
              </a:rPr>
              <a:t/>
            </a:r>
            <a:br>
              <a:rPr lang="th-TH" sz="4000" b="1" dirty="0" smtClean="0">
                <a:latin typeface="DilleniaUPC" pitchFamily="18" charset="-34"/>
                <a:cs typeface="DilleniaUPC" pitchFamily="18" charset="-34"/>
              </a:rPr>
            </a:br>
            <a:r>
              <a:rPr lang="th-TH" sz="4000" b="1" dirty="0" smtClean="0">
                <a:latin typeface="DilleniaUPC" pitchFamily="18" charset="-34"/>
                <a:cs typeface="DilleniaUPC" pitchFamily="18" charset="-34"/>
              </a:rPr>
              <a:t>   - การหาข้อมูล</a:t>
            </a:r>
            <a:br>
              <a:rPr lang="th-TH" sz="4000" b="1" dirty="0" smtClean="0">
                <a:latin typeface="DilleniaUPC" pitchFamily="18" charset="-34"/>
                <a:cs typeface="DilleniaUPC" pitchFamily="18" charset="-34"/>
              </a:rPr>
            </a:br>
            <a:r>
              <a:rPr lang="th-TH" sz="4000" b="1" dirty="0" smtClean="0">
                <a:latin typeface="DilleniaUPC" pitchFamily="18" charset="-34"/>
                <a:cs typeface="DilleniaUPC" pitchFamily="18" charset="-34"/>
              </a:rPr>
              <a:t>   - การเตรียมตัวสิ่งของที่ต้องใช้</a:t>
            </a:r>
            <a:br>
              <a:rPr lang="th-TH" sz="4000" b="1" dirty="0" smtClean="0">
                <a:latin typeface="DilleniaUPC" pitchFamily="18" charset="-34"/>
                <a:cs typeface="DilleniaUPC" pitchFamily="18" charset="-34"/>
              </a:rPr>
            </a:br>
            <a:r>
              <a:rPr lang="th-TH" sz="4000" b="1" dirty="0" smtClean="0">
                <a:latin typeface="DilleniaUPC" pitchFamily="18" charset="-34"/>
                <a:cs typeface="DilleniaUPC" pitchFamily="18" charset="-34"/>
              </a:rPr>
              <a:t>    ยามฉุกเฉินไว้ </a:t>
            </a:r>
            <a:br>
              <a:rPr lang="th-TH" sz="4000" b="1" dirty="0" smtClean="0">
                <a:latin typeface="DilleniaUPC" pitchFamily="18" charset="-34"/>
                <a:cs typeface="DilleniaUPC" pitchFamily="18" charset="-34"/>
              </a:rPr>
            </a:br>
            <a:endParaRPr lang="th-TH" sz="4000" b="1" dirty="0">
              <a:latin typeface="DilleniaUPC" pitchFamily="18" charset="-34"/>
              <a:cs typeface="DilleniaUPC" pitchFamily="18" charset="-34"/>
            </a:endParaRPr>
          </a:p>
        </p:txBody>
      </p:sp>
      <p:pic>
        <p:nvPicPr>
          <p:cNvPr id="12290" name="Picture 2" descr="http://t2.gstatic.com/images?q=tbn:ANd9GcSBulx8v-j416ldTVJSBuTx7bgLMwDro_MKbrSJ5Mi8Lhi91xlC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1554" y="3269851"/>
            <a:ext cx="3992446" cy="35881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929454" y="6334780"/>
            <a:ext cx="221454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9144000" cy="17367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sz="5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5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คุณภาพอากาศเมือง</a:t>
            </a:r>
            <a:r>
              <a:rPr lang="th-TH" sz="5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”</a:t>
            </a:r>
            <a:r>
              <a:rPr lang="th-TH" sz="54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5400" b="1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1" name="Picture 6" descr="โลกร้อน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50292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7" descr="มลพิษทางอากาศ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9" y="1571612"/>
            <a:ext cx="5572164" cy="3704031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4214818"/>
            <a:ext cx="3384550" cy="792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4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คุณภาพอากาศ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9225" y="5286388"/>
            <a:ext cx="5184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400" b="1" dirty="0">
                <a:latin typeface="FreesiaUPC" pitchFamily="34" charset="-34"/>
              </a:rPr>
              <a:t>  </a:t>
            </a:r>
            <a:r>
              <a:rPr lang="en-US" sz="4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4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ตรวจสอบและเฝ้าระวัง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pic>
        <p:nvPicPr>
          <p:cNvPr id="6148" name="Picture 8" descr="คุณภาพอากาศ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228917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9" descr="ตรวจสอบและเฝ้าระวั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571612"/>
            <a:ext cx="3327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1" descr="เด็กมลพิษ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2571744"/>
            <a:ext cx="2017712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12"/>
          <p:cNvSpPr txBox="1">
            <a:spLocks noChangeArrowheads="1"/>
          </p:cNvSpPr>
          <p:nvPr/>
        </p:nvSpPr>
        <p:spPr bwMode="auto">
          <a:xfrm>
            <a:off x="0" y="0"/>
            <a:ext cx="88931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เนื้อหา/สาระการเรียนรู้สิ่งแวดล้อมศึกษา </a:t>
            </a:r>
            <a:br>
              <a:rPr lang="th-TH" sz="4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    “คุณภาพอากาศเมือง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”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ฉลาดเดินทา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549275"/>
            <a:ext cx="3240088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684213" y="3357563"/>
            <a:ext cx="30241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4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ฉลาดเดินทาง</a:t>
            </a:r>
          </a:p>
        </p:txBody>
      </p:sp>
      <p:pic>
        <p:nvPicPr>
          <p:cNvPr id="7172" name="Picture 6" descr="bi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44675"/>
            <a:ext cx="1951038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ต้นไม้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549275"/>
            <a:ext cx="3367088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5364163" y="3357563"/>
            <a:ext cx="31686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4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ปลูกและดูแล</a:t>
            </a:r>
            <a:br>
              <a:rPr lang="th-TH" sz="4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ต้นไม้ใหญ่</a:t>
            </a:r>
          </a:p>
        </p:txBody>
      </p:sp>
      <p:pic>
        <p:nvPicPr>
          <p:cNvPr id="7175" name="Picture 10" descr="โลก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929066"/>
            <a:ext cx="24447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3203575" y="6096000"/>
            <a:ext cx="2087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5</a:t>
            </a:r>
            <a:r>
              <a:rPr lang="en-US" sz="4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4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สื่อสาร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042988" y="0"/>
            <a:ext cx="7273925" cy="70167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000" b="1" dirty="0">
                <a:solidFill>
                  <a:schemeClr val="bg1"/>
                </a:solidFill>
                <a:latin typeface="FreesiaUPC" pitchFamily="34" charset="-34"/>
              </a:rPr>
              <a:t>  </a:t>
            </a: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สิ่งแวดล้อมศึกษา “ “คุณภาพอากาศ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เมือง”</a:t>
            </a:r>
            <a:endParaRPr lang="th-TH" sz="4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250825" y="1700213"/>
            <a:ext cx="4824413" cy="7620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latin typeface="FreesiaUPC" pitchFamily="34" charset="-34"/>
              </a:rPr>
              <a:t> </a:t>
            </a: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คุณภาพอากาศ </a:t>
            </a: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250825" y="2636838"/>
            <a:ext cx="4824413" cy="70788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cs typeface="Angsana New" pitchFamily="18" charset="-34"/>
              </a:rPr>
              <a:t> </a:t>
            </a: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ตรวจสอบและเฝ้าระวัง </a:t>
            </a: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250825" y="3573463"/>
            <a:ext cx="4752975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ฉลาดเดินทาง</a:t>
            </a:r>
          </a:p>
        </p:txBody>
      </p: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250825" y="4581525"/>
            <a:ext cx="4752975" cy="707886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ปลูกและดูแลต้นไม้ใหญ่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8199" name="Text Box 10"/>
          <p:cNvSpPr txBox="1">
            <a:spLocks noChangeArrowheads="1"/>
          </p:cNvSpPr>
          <p:nvPr/>
        </p:nvSpPr>
        <p:spPr bwMode="auto">
          <a:xfrm>
            <a:off x="250825" y="5661025"/>
            <a:ext cx="4679950" cy="707886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สื่อสาร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8200" name="Text Box 11"/>
          <p:cNvSpPr txBox="1">
            <a:spLocks noChangeArrowheads="1"/>
          </p:cNvSpPr>
          <p:nvPr/>
        </p:nvSpPr>
        <p:spPr bwMode="auto">
          <a:xfrm>
            <a:off x="250825" y="765175"/>
            <a:ext cx="4752975" cy="707886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กิจกรรมการเรียนรู้</a:t>
            </a:r>
          </a:p>
        </p:txBody>
      </p:sp>
      <p:sp>
        <p:nvSpPr>
          <p:cNvPr id="8201" name="Text Box 12"/>
          <p:cNvSpPr txBox="1">
            <a:spLocks noChangeArrowheads="1"/>
          </p:cNvSpPr>
          <p:nvPr/>
        </p:nvSpPr>
        <p:spPr bwMode="auto">
          <a:xfrm>
            <a:off x="5219700" y="765175"/>
            <a:ext cx="3600450" cy="707886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เป้าหมายการเรียนรู้</a:t>
            </a:r>
          </a:p>
        </p:txBody>
      </p:sp>
      <p:sp>
        <p:nvSpPr>
          <p:cNvPr id="8202" name="Text Box 13"/>
          <p:cNvSpPr txBox="1">
            <a:spLocks noChangeArrowheads="1"/>
          </p:cNvSpPr>
          <p:nvPr/>
        </p:nvSpPr>
        <p:spPr bwMode="auto">
          <a:xfrm>
            <a:off x="5508625" y="2708275"/>
            <a:ext cx="338455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รู้สถานการณ์</a:t>
            </a:r>
          </a:p>
        </p:txBody>
      </p:sp>
      <p:sp>
        <p:nvSpPr>
          <p:cNvPr id="8203" name="Text Box 14"/>
          <p:cNvSpPr txBox="1">
            <a:spLocks noChangeArrowheads="1"/>
          </p:cNvSpPr>
          <p:nvPr/>
        </p:nvSpPr>
        <p:spPr bwMode="auto">
          <a:xfrm>
            <a:off x="5508625" y="3644900"/>
            <a:ext cx="338455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ลดต้นเหตุมลพิษ</a:t>
            </a:r>
          </a:p>
        </p:txBody>
      </p:sp>
      <p:sp>
        <p:nvSpPr>
          <p:cNvPr id="8204" name="Text Box 15"/>
          <p:cNvSpPr txBox="1">
            <a:spLocks noChangeArrowheads="1"/>
          </p:cNvSpPr>
          <p:nvPr/>
        </p:nvSpPr>
        <p:spPr bwMode="auto">
          <a:xfrm>
            <a:off x="5508625" y="4652963"/>
            <a:ext cx="3313113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บรรเทาผลกระทบ</a:t>
            </a:r>
          </a:p>
        </p:txBody>
      </p:sp>
      <p:sp>
        <p:nvSpPr>
          <p:cNvPr id="8205" name="Text Box 16"/>
          <p:cNvSpPr txBox="1">
            <a:spLocks noChangeArrowheads="1"/>
          </p:cNvSpPr>
          <p:nvPr/>
        </p:nvSpPr>
        <p:spPr bwMode="auto">
          <a:xfrm>
            <a:off x="5508625" y="5734050"/>
            <a:ext cx="3240088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ขยายผลในสังคม</a:t>
            </a:r>
          </a:p>
        </p:txBody>
      </p:sp>
      <p:sp>
        <p:nvSpPr>
          <p:cNvPr id="8206" name="Text Box 18"/>
          <p:cNvSpPr txBox="1">
            <a:spLocks noChangeArrowheads="1"/>
          </p:cNvSpPr>
          <p:nvPr/>
        </p:nvSpPr>
        <p:spPr bwMode="auto">
          <a:xfrm>
            <a:off x="5508625" y="1700213"/>
            <a:ext cx="338455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รู้ปัญหา</a:t>
            </a:r>
          </a:p>
        </p:txBody>
      </p:sp>
      <p:sp>
        <p:nvSpPr>
          <p:cNvPr id="8207" name="AutoShape 20"/>
          <p:cNvSpPr>
            <a:spLocks noChangeArrowheads="1"/>
          </p:cNvSpPr>
          <p:nvPr/>
        </p:nvSpPr>
        <p:spPr bwMode="auto">
          <a:xfrm>
            <a:off x="5148263" y="1989138"/>
            <a:ext cx="287337" cy="288925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208" name="AutoShape 21"/>
          <p:cNvSpPr>
            <a:spLocks noChangeArrowheads="1"/>
          </p:cNvSpPr>
          <p:nvPr/>
        </p:nvSpPr>
        <p:spPr bwMode="auto">
          <a:xfrm>
            <a:off x="5148263" y="2924175"/>
            <a:ext cx="287337" cy="288925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209" name="AutoShape 22"/>
          <p:cNvSpPr>
            <a:spLocks noChangeArrowheads="1"/>
          </p:cNvSpPr>
          <p:nvPr/>
        </p:nvSpPr>
        <p:spPr bwMode="auto">
          <a:xfrm>
            <a:off x="5148263" y="3860800"/>
            <a:ext cx="287337" cy="288925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210" name="AutoShape 23"/>
          <p:cNvSpPr>
            <a:spLocks noChangeArrowheads="1"/>
          </p:cNvSpPr>
          <p:nvPr/>
        </p:nvSpPr>
        <p:spPr bwMode="auto">
          <a:xfrm>
            <a:off x="5148263" y="4797425"/>
            <a:ext cx="287337" cy="288925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211" name="AutoShape 24"/>
          <p:cNvSpPr>
            <a:spLocks noChangeArrowheads="1"/>
          </p:cNvSpPr>
          <p:nvPr/>
        </p:nvSpPr>
        <p:spPr bwMode="auto">
          <a:xfrm>
            <a:off x="5148263" y="5805488"/>
            <a:ext cx="287337" cy="288925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สี่เหลี่ยมผืนผ้า 15"/>
          <p:cNvSpPr/>
          <p:nvPr/>
        </p:nvSpPr>
        <p:spPr>
          <a:xfrm>
            <a:off x="6500826" y="5786454"/>
            <a:ext cx="2428892" cy="7143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ปัจเจกบุคคล</a:t>
            </a:r>
            <a:endParaRPr lang="th-TH" sz="4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5643570" y="4714884"/>
            <a:ext cx="2214578" cy="7143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ครอบครัว</a:t>
            </a:r>
            <a:endParaRPr lang="th-TH" sz="4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5214942" y="3714752"/>
            <a:ext cx="1500198" cy="7143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ชุมชน</a:t>
            </a:r>
            <a:endParaRPr lang="th-TH" sz="4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4714876" y="2786058"/>
            <a:ext cx="1500198" cy="7143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ประเทศ</a:t>
            </a:r>
            <a:endParaRPr lang="th-TH" sz="4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4143372" y="1857364"/>
            <a:ext cx="1500198" cy="7143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โลก</a:t>
            </a:r>
            <a:endParaRPr lang="th-TH" sz="4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  กระบวนการสิ่งแวดล้อมศึกษา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ลูกศรขวา 23"/>
          <p:cNvSpPr/>
          <p:nvPr/>
        </p:nvSpPr>
        <p:spPr>
          <a:xfrm>
            <a:off x="4286248" y="5786454"/>
            <a:ext cx="1928826" cy="107154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เริ่มจาก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6" name="ตัวเชื่อมต่อหักมุม 25"/>
          <p:cNvCxnSpPr/>
          <p:nvPr/>
        </p:nvCxnSpPr>
        <p:spPr>
          <a:xfrm rot="16200000" flipH="1">
            <a:off x="3143240" y="2714620"/>
            <a:ext cx="1643074" cy="500066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ตัวเชื่อมต่อหักมุม 27"/>
          <p:cNvCxnSpPr/>
          <p:nvPr/>
        </p:nvCxnSpPr>
        <p:spPr>
          <a:xfrm>
            <a:off x="4214810" y="3786190"/>
            <a:ext cx="1143008" cy="107157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ตัวเชื่อมต่อหักมุม 33"/>
          <p:cNvCxnSpPr/>
          <p:nvPr/>
        </p:nvCxnSpPr>
        <p:spPr>
          <a:xfrm rot="16200000" flipH="1">
            <a:off x="5000628" y="5214950"/>
            <a:ext cx="1571636" cy="857256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4" name="Picture 2" descr="วันคุ้มครองโลก หรือ เอ ..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85794"/>
            <a:ext cx="3214710" cy="3214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580063" y="1484313"/>
            <a:ext cx="3384550" cy="107721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2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กรอบเนื้อหาสาระ</a:t>
            </a:r>
            <a:br>
              <a:rPr lang="th-TH" sz="32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“คุณภาพอากาศเมือง”</a:t>
            </a:r>
            <a:endParaRPr lang="th-TH" sz="32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79388" y="1484313"/>
            <a:ext cx="4892678" cy="113877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สาระแกนกลาง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b="1" dirty="0" smtClean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+</a:t>
            </a:r>
            <a:r>
              <a:rPr lang="th-TH" sz="32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สาระ</a:t>
            </a:r>
            <a:r>
              <a:rPr lang="th-TH" sz="32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2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เรียนรู้ท้องถิ่น</a:t>
            </a:r>
            <a:r>
              <a:rPr lang="th-TH" sz="32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2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           </a:t>
            </a:r>
            <a:r>
              <a:rPr lang="th-TH" sz="32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th-TH" sz="32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(คุณภาพอากาศเมือง)</a:t>
            </a:r>
          </a:p>
        </p:txBody>
      </p:sp>
      <p:sp>
        <p:nvSpPr>
          <p:cNvPr id="21508" name="AutoShape 5"/>
          <p:cNvSpPr>
            <a:spLocks noChangeArrowheads="1"/>
          </p:cNvSpPr>
          <p:nvPr/>
        </p:nvSpPr>
        <p:spPr bwMode="auto">
          <a:xfrm>
            <a:off x="5148263" y="1844675"/>
            <a:ext cx="431800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214282" y="0"/>
            <a:ext cx="892971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0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การพัฒนาหลักสูตรสถานศึกษา</a:t>
            </a:r>
            <a:br>
              <a:rPr lang="th-TH" sz="40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“เรื่อง “คุณภาพอากาศเมือง”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250825" y="3357563"/>
            <a:ext cx="4105275" cy="232410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กลุ่มสาระการเรียนรู้วิทยาศาสตร์ </a:t>
            </a:r>
            <a:br>
              <a:rPr lang="th-TH" sz="32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กลุ่มสาระการเรียนรู้สังคมศึกษาฯ</a:t>
            </a:r>
            <a:br>
              <a:rPr lang="th-TH" sz="32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กลุ่มสาระการเรียนรู้สุขศึกษาฯ</a:t>
            </a:r>
          </a:p>
          <a:p>
            <a:pPr algn="ctr">
              <a:spcBef>
                <a:spcPct val="50000"/>
              </a:spcBef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ฯลฯ</a:t>
            </a:r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 flipH="1">
            <a:off x="2484438" y="2636838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>
            <a:off x="7286643" y="2571744"/>
            <a:ext cx="45719" cy="857256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graphicFrame>
        <p:nvGraphicFramePr>
          <p:cNvPr id="199713" name="Group 33"/>
          <p:cNvGraphicFramePr>
            <a:graphicFrameLocks noGrp="1"/>
          </p:cNvGraphicFramePr>
          <p:nvPr/>
        </p:nvGraphicFramePr>
        <p:xfrm>
          <a:off x="5435600" y="3429000"/>
          <a:ext cx="3408363" cy="2895600"/>
        </p:xfrm>
        <a:graphic>
          <a:graphicData uri="http://schemas.openxmlformats.org/drawingml/2006/table">
            <a:tbl>
              <a:tblPr/>
              <a:tblGrid>
                <a:gridCol w="3408363"/>
              </a:tblGrid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คุณภาพอากาศ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ตรวจสอบและเฝ้าระวัง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ฉลาดเดินทาง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ปลูกและดูแลต้นไม้ใหญ่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สื่อสาร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  <p:sp>
        <p:nvSpPr>
          <p:cNvPr id="21527" name="AutoShape 28"/>
          <p:cNvSpPr>
            <a:spLocks noChangeArrowheads="1"/>
          </p:cNvSpPr>
          <p:nvPr/>
        </p:nvSpPr>
        <p:spPr bwMode="auto">
          <a:xfrm>
            <a:off x="4572000" y="4365625"/>
            <a:ext cx="504825" cy="503238"/>
          </a:xfrm>
          <a:prstGeom prst="rightArrow">
            <a:avLst>
              <a:gd name="adj1" fmla="val 50000"/>
              <a:gd name="adj2" fmla="val 2507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th-TH" sz="36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36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การเชื่อมโยงสาระแกนกลาง </a:t>
            </a:r>
            <a:r>
              <a:rPr lang="en-US" sz="36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+ </a:t>
            </a:r>
            <a:r>
              <a:rPr lang="th-TH" sz="36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สาระการเรียนรู้ท้องถิ่น </a:t>
            </a:r>
            <a:br>
              <a:rPr lang="th-TH" sz="36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                              </a:t>
            </a:r>
            <a:r>
              <a:rPr lang="th-TH" sz="3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6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(คุณภาพอากาศเมือง)</a:t>
            </a:r>
          </a:p>
        </p:txBody>
      </p:sp>
      <p:graphicFrame>
        <p:nvGraphicFramePr>
          <p:cNvPr id="205827" name="Group 3"/>
          <p:cNvGraphicFramePr>
            <a:graphicFrameLocks noGrp="1"/>
          </p:cNvGraphicFramePr>
          <p:nvPr/>
        </p:nvGraphicFramePr>
        <p:xfrm>
          <a:off x="214282" y="2500306"/>
          <a:ext cx="8750331" cy="3771456"/>
        </p:xfrm>
        <a:graphic>
          <a:graphicData uri="http://schemas.openxmlformats.org/drawingml/2006/table">
            <a:tbl>
              <a:tblPr/>
              <a:tblGrid>
                <a:gridCol w="663209"/>
                <a:gridCol w="2499431"/>
                <a:gridCol w="3015432"/>
                <a:gridCol w="2572259"/>
              </a:tblGrid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ชั้นปี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ตัวชี้วัด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สาระแกนกลาง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สาระการเรียนรู้ท้องถิ่น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ม.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วิเคราะห์สภาพปัญหาสาเหตุของปัญหาสิ่งแวดล้อมและทรัพยากร ธรรมชาติในระดับท้องถิ่น ประเทศ และโลก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ปัญหามลพิษที่เกิดขึ้นมีด้วยกันหลายสาเหตุ บางปัญหามีผลกระทบเกิดขึ้นในระดับท้องถิ่น บางปัญหาส่งผลกระทบระดับประเทศ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และบางปัญหามีความรุนแรงจนเป็นปัญหาระดับโลก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ปัญหามลพิษทาง</a:t>
                      </a:r>
                      <a:b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อากาศ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คุณภาพอากาศ</a:t>
                      </a:r>
                      <a:b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- ตรวจสอบและ</a:t>
                      </a:r>
                      <a:b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เฝ้าระวัง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ผลกระทบของปัญหา</a:t>
                      </a:r>
                      <a:b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มลพิษทางอากาศ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AD2"/>
                    </a:solidFill>
                  </a:tcPr>
                </a:tc>
              </a:tr>
            </a:tbl>
          </a:graphicData>
        </a:graphic>
      </p:graphicFrame>
      <p:sp>
        <p:nvSpPr>
          <p:cNvPr id="23572" name="Text Box 21"/>
          <p:cNvSpPr txBox="1">
            <a:spLocks noChangeArrowheads="1"/>
          </p:cNvSpPr>
          <p:nvPr/>
        </p:nvSpPr>
        <p:spPr bwMode="auto">
          <a:xfrm>
            <a:off x="0" y="1071546"/>
            <a:ext cx="89646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มาตรฐาน ว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2.2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เข้าใจ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ความสำคัญของทรัพยากรธรรมชาติ การใช้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ทรัพยากรธรรมชาติใน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              ระดับ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ท้องถิ่น ประเทศ และโลกนำความรู้ไปใช้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ในการจัดการ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              ทรัพยากรธรรมชาติ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และสิ่งแวดล้อมในท้องถิ่นอย่างยั่งยืน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428652"/>
            <a:ext cx="9144000" cy="1323439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กิจกรรมฝึกปฏิบัติ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4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การกำหนดหัวเรื่อง (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Theme)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85794"/>
            <a:ext cx="9144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แบ่งกลุ่ม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ผู้เข้าอบรม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เป็นกลุ่มจังหวัด จัดทำหน่วยการเรียนรู้ของโรงเรียน หรือจับกลุ่มกับโรงเรียนที่มีบริบทใกล้เคียงกัน กำหนดหัว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เรื่อง (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Theme) </a:t>
            </a: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marL="742950" indent="-742950"/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2.   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ให้เลือกหน่วยการเรียนรู้ที่กำหนดตามความเหมาะสมกับบริบท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หน่วย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เรียนรู้</a:t>
            </a:r>
            <a:r>
              <a:rPr lang="th-TH" sz="3200" dirty="0" err="1" smtClean="0"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การ 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ภัยพิบัติ </a:t>
            </a:r>
          </a:p>
          <a:p>
            <a:pPr marL="742950" indent="-742950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หน่วย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การเรียนรู้</a:t>
            </a:r>
            <a:r>
              <a:rPr lang="th-TH" sz="3200" dirty="0" err="1" smtClean="0"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การ 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อนุรักษ์ทรัพยากรป่าไม้</a:t>
            </a:r>
          </a:p>
          <a:p>
            <a:pPr marL="742950" indent="-742950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หน่วยการเรียนรู้</a:t>
            </a:r>
            <a:r>
              <a:rPr lang="th-TH" sz="3200" dirty="0" err="1" smtClean="0"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การ 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อนุรักษ์น้ำ</a:t>
            </a:r>
          </a:p>
          <a:p>
            <a:pPr marL="742950" indent="-742950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หน่วย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การเรียนรู้</a:t>
            </a:r>
            <a:r>
              <a:rPr lang="th-TH" sz="3200" dirty="0" err="1" smtClean="0"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การ 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มลพิษทางหมอกควัน </a:t>
            </a:r>
          </a:p>
          <a:p>
            <a:pPr marL="742950" indent="-742950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หน่วย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การเรียนรู้</a:t>
            </a:r>
            <a:r>
              <a:rPr lang="th-TH" sz="3200" dirty="0" err="1" smtClean="0"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การ 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มลพิษจากสารเคมี</a:t>
            </a:r>
          </a:p>
          <a:p>
            <a:pPr marL="742950" indent="-742950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หน่วย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การเรียนรู้</a:t>
            </a:r>
            <a:r>
              <a:rPr lang="th-TH" sz="3200" dirty="0" err="1" smtClean="0"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การ 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ขยะ</a:t>
            </a:r>
          </a:p>
          <a:p>
            <a:pPr marL="742950" indent="-742950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หน่วย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การเรียนรู้</a:t>
            </a:r>
            <a:r>
              <a:rPr lang="th-TH" sz="3200" dirty="0" err="1" smtClean="0"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การ 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การใช้ทรัพยากรกับอาชีพในท้องถิ่น 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marL="742950" indent="-742950"/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 3. 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ตั้งชื่อหน่วยการเรียนรู้ .......................................................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กิจกรรมฝึกปฏิบัติ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4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การบูร</a:t>
            </a:r>
            <a:r>
              <a:rPr lang="th-TH" sz="4000" b="1" dirty="0" err="1" smtClean="0">
                <a:latin typeface="TH SarabunPSK" pitchFamily="34" charset="-34"/>
                <a:cs typeface="TH SarabunPSK" pitchFamily="34" charset="-34"/>
              </a:rPr>
              <a:t>ณา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การกับกลุ่มสาระการเรียนรู้ 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357298"/>
            <a:ext cx="8786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นำหัวเรื่องที่กำหนดไว้มาออกแบบการบูร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ณา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การเชื่อมโยงกับ</a:t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กลุ่มสาระการเรียนรู้ 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กำหนดมาตรฐานการเรียนรู้ ตัวชี้วัดชั้นปี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วงรี 3"/>
          <p:cNvSpPr/>
          <p:nvPr/>
        </p:nvSpPr>
        <p:spPr>
          <a:xfrm>
            <a:off x="3071802" y="3857628"/>
            <a:ext cx="3071834" cy="128588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หัว</a:t>
            </a: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เรื่อง</a:t>
            </a:r>
            <a:b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ชั้น........</a:t>
            </a:r>
            <a:endParaRPr lang="th-TH" sz="4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6500826" y="3357562"/>
            <a:ext cx="2357454" cy="12144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กลุ่มสาระ...............</a:t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มาตรฐาน...............</a:t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ตัวชี้วัด...................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357158" y="3357562"/>
            <a:ext cx="2357454" cy="12144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กลุ่มสาระ...............</a:t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มาตรฐาน...............</a:t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ตัวชี้วัด...................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5500694" y="5429264"/>
            <a:ext cx="2357454" cy="12144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กลุ่มสาระ...............</a:t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มาตรฐาน...............</a:t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ตัวชี้วัด...................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1214414" y="5357826"/>
            <a:ext cx="2357454" cy="12144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กลุ่มสาระ...............</a:t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มาตรฐาน...............</a:t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ตัวชี้วัด...................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2" name="ตัวเชื่อมต่อตรง 11"/>
          <p:cNvCxnSpPr>
            <a:stCxn id="5" idx="1"/>
          </p:cNvCxnSpPr>
          <p:nvPr/>
        </p:nvCxnSpPr>
        <p:spPr>
          <a:xfrm rot="10800000" flipV="1">
            <a:off x="5857884" y="3964784"/>
            <a:ext cx="642942" cy="1785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>
            <a:off x="5572132" y="5000636"/>
            <a:ext cx="642942" cy="428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>
            <a:stCxn id="4" idx="3"/>
          </p:cNvCxnSpPr>
          <p:nvPr/>
        </p:nvCxnSpPr>
        <p:spPr>
          <a:xfrm rot="5400000">
            <a:off x="2809666" y="4645831"/>
            <a:ext cx="402629" cy="10213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>
            <a:endCxn id="6" idx="3"/>
          </p:cNvCxnSpPr>
          <p:nvPr/>
        </p:nvCxnSpPr>
        <p:spPr>
          <a:xfrm rot="10800000">
            <a:off x="2714612" y="3964786"/>
            <a:ext cx="642942" cy="1785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 rot="5400000" flipH="1" flipV="1">
            <a:off x="4964909" y="3607595"/>
            <a:ext cx="357190" cy="14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สี่เหลี่ยมมุมมน 14"/>
          <p:cNvSpPr/>
          <p:nvPr/>
        </p:nvSpPr>
        <p:spPr>
          <a:xfrm>
            <a:off x="4929190" y="3000372"/>
            <a:ext cx="1000132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สี่เหลี่ยมมุมมน 16"/>
          <p:cNvSpPr/>
          <p:nvPr/>
        </p:nvSpPr>
        <p:spPr>
          <a:xfrm>
            <a:off x="3286116" y="3071810"/>
            <a:ext cx="1000132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ตัวเชื่อมต่อตรง 17"/>
          <p:cNvCxnSpPr/>
          <p:nvPr/>
        </p:nvCxnSpPr>
        <p:spPr>
          <a:xfrm rot="16200000" flipV="1">
            <a:off x="3714744" y="3643314"/>
            <a:ext cx="357190" cy="214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สี่เหลี่ยมมุมมน 19"/>
          <p:cNvSpPr/>
          <p:nvPr/>
        </p:nvSpPr>
        <p:spPr>
          <a:xfrm>
            <a:off x="4572000" y="5286388"/>
            <a:ext cx="1000132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สี่เหลี่ยมมุมมน 21"/>
          <p:cNvSpPr/>
          <p:nvPr/>
        </p:nvSpPr>
        <p:spPr>
          <a:xfrm>
            <a:off x="3643306" y="6000768"/>
            <a:ext cx="1000132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ตัวเชื่อมต่อตรง 24"/>
          <p:cNvCxnSpPr>
            <a:endCxn id="20" idx="0"/>
          </p:cNvCxnSpPr>
          <p:nvPr/>
        </p:nvCxnSpPr>
        <p:spPr>
          <a:xfrm rot="16200000" flipH="1">
            <a:off x="4964909" y="5179231"/>
            <a:ext cx="142876" cy="714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ตัวเชื่อมต่อตรง 26"/>
          <p:cNvCxnSpPr/>
          <p:nvPr/>
        </p:nvCxnSpPr>
        <p:spPr>
          <a:xfrm rot="5400000">
            <a:off x="3607587" y="5464983"/>
            <a:ext cx="928694" cy="14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571480"/>
            <a:ext cx="76438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การออกแบบหน่วยการเรียนรู้สิ่งแวดล้อมศึกษาเพื่อการพัฒนาอย่างยั่งยืน 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4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โดยใช้รูปแบบ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Backward Design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4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ของหลักสูตรแกนกลางการศึกษาขั้นพื้นฐาน พุทธศักราช 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2551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0"/>
            <a:ext cx="607223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การจัดทำหน่วยการเรียนรู้</a:t>
            </a:r>
            <a:r>
              <a:rPr lang="th-TH" sz="4400" b="1" dirty="0" err="1" smtClean="0"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1428736"/>
            <a:ext cx="1285884" cy="646331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วิธีที่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8" y="1357298"/>
            <a:ext cx="1285884" cy="646331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วิธีที่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2357430"/>
            <a:ext cx="3286148" cy="646331"/>
          </a:xfrm>
          <a:prstGeom prst="rect">
            <a:avLst/>
          </a:prstGeom>
          <a:solidFill>
            <a:srgbClr val="66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กำหนดประเด็น/หัวเรื่อง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38" y="2285992"/>
            <a:ext cx="4143404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วิเคราะห์ กำหนดมาตรฐานการเรียนรู้ และตัวชี้วัด และสาระการเรียนรู้ที่สัมพันธ์กัน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2" name="ตัวเชื่อมต่อตรง 11"/>
          <p:cNvCxnSpPr/>
          <p:nvPr/>
        </p:nvCxnSpPr>
        <p:spPr>
          <a:xfrm rot="5400000">
            <a:off x="4429521" y="928273"/>
            <a:ext cx="285752" cy="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>
            <a:off x="2357422" y="1071546"/>
            <a:ext cx="400052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 rot="5400000">
            <a:off x="2179621" y="1249347"/>
            <a:ext cx="35719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 rot="5400000">
            <a:off x="6215868" y="1213628"/>
            <a:ext cx="28575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/>
          <p:cNvCxnSpPr>
            <a:stCxn id="5" idx="2"/>
          </p:cNvCxnSpPr>
          <p:nvPr/>
        </p:nvCxnSpPr>
        <p:spPr>
          <a:xfrm rot="5400000">
            <a:off x="2216241" y="2216248"/>
            <a:ext cx="282363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/>
          <p:cNvCxnSpPr>
            <a:stCxn id="6" idx="2"/>
          </p:cNvCxnSpPr>
          <p:nvPr/>
        </p:nvCxnSpPr>
        <p:spPr>
          <a:xfrm rot="5400000">
            <a:off x="6216768" y="2144811"/>
            <a:ext cx="282365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14282" y="4143380"/>
            <a:ext cx="478634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วิเคราะห์ กำหนดมาตรฐานการเรียนรู้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และตัวชี้วัดและสาระการเรียนรู้ที่สัมพันธ์กับประเด็น/หัวเรื่อง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34" name="ลูกศรเชื่อมต่อแบบตรง 33"/>
          <p:cNvCxnSpPr/>
          <p:nvPr/>
        </p:nvCxnSpPr>
        <p:spPr>
          <a:xfrm rot="5400000">
            <a:off x="1786315" y="3571479"/>
            <a:ext cx="1143008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214942" y="4357694"/>
            <a:ext cx="3214710" cy="646331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กำหนดประเด็น/หัวเรื่อง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0" name="ลูกศรเชื่อมต่อแบบตรง 39"/>
          <p:cNvCxnSpPr/>
          <p:nvPr/>
        </p:nvCxnSpPr>
        <p:spPr>
          <a:xfrm rot="5400000">
            <a:off x="6180149" y="4106867"/>
            <a:ext cx="500066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ตัวเชื่อมต่อตรง 42"/>
          <p:cNvCxnSpPr/>
          <p:nvPr/>
        </p:nvCxnSpPr>
        <p:spPr>
          <a:xfrm rot="5400000">
            <a:off x="2214546" y="5929330"/>
            <a:ext cx="42862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ตัวเชื่อมต่อตรง 44"/>
          <p:cNvCxnSpPr/>
          <p:nvPr/>
        </p:nvCxnSpPr>
        <p:spPr>
          <a:xfrm rot="5400000">
            <a:off x="5930116" y="5572140"/>
            <a:ext cx="1142214" cy="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ตัวเชื่อมต่อตรง 46"/>
          <p:cNvCxnSpPr/>
          <p:nvPr/>
        </p:nvCxnSpPr>
        <p:spPr>
          <a:xfrm>
            <a:off x="2428860" y="6143644"/>
            <a:ext cx="407196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ลูกศรลง 50"/>
          <p:cNvSpPr/>
          <p:nvPr/>
        </p:nvSpPr>
        <p:spPr>
          <a:xfrm>
            <a:off x="4286248" y="6143644"/>
            <a:ext cx="785818" cy="5714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4546" y="0"/>
            <a:ext cx="4786346" cy="5632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sz="4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พัฒนาหน่วยการเรียนรู้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ระบุมาตรฐานการเรียนรู้และตัวชี้วัด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กำหนดสาระสำคัญ/ความคิดรวบยอด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กำหนดสาระการเรียนรู้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สมรรถนะสำคัญ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คุณลักษณะอันพึงประสงค์ </a:t>
            </a:r>
          </a:p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มุ่งหมายสิ่งแวดล้อมศึกษา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7.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กำหนดชิ้นงาน/ภาระงาน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8.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สร้างเครื่องมือวัดและประเมินผล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9.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พัฒนากิจกรรมการเรียนรู้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10.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เตรียมสื่อ/แหล่งเรียนรู้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9" name="ลูกศรเชื่อมต่อแบบตรง 8"/>
          <p:cNvCxnSpPr/>
          <p:nvPr/>
        </p:nvCxnSpPr>
        <p:spPr>
          <a:xfrm rot="5400000">
            <a:off x="4608513" y="517843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28926" y="5572140"/>
            <a:ext cx="35719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ประเมินหน่วยการเรียนรู้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3" name="ลูกศรเชื่อมต่อแบบตรง 12"/>
          <p:cNvCxnSpPr/>
          <p:nvPr/>
        </p:nvCxnSpPr>
        <p:spPr>
          <a:xfrm rot="5400000">
            <a:off x="4650867" y="6207653"/>
            <a:ext cx="272481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43240" y="6273225"/>
            <a:ext cx="314327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นำไปใช้จัดการเรียนรู้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6" name="ตัวเชื่อมต่อตรง 15"/>
          <p:cNvCxnSpPr/>
          <p:nvPr/>
        </p:nvCxnSpPr>
        <p:spPr>
          <a:xfrm>
            <a:off x="2214546" y="3500438"/>
            <a:ext cx="4786346" cy="158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>
            <a:off x="2214546" y="4572008"/>
            <a:ext cx="4786346" cy="158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วงรี 18"/>
          <p:cNvSpPr/>
          <p:nvPr/>
        </p:nvSpPr>
        <p:spPr>
          <a:xfrm>
            <a:off x="8001024" y="1071546"/>
            <a:ext cx="642942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th-TH" dirty="0"/>
          </a:p>
        </p:txBody>
      </p:sp>
      <p:sp>
        <p:nvSpPr>
          <p:cNvPr id="20" name="วงรี 19"/>
          <p:cNvSpPr/>
          <p:nvPr/>
        </p:nvSpPr>
        <p:spPr>
          <a:xfrm>
            <a:off x="8001024" y="3429000"/>
            <a:ext cx="642942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th-TH" dirty="0"/>
          </a:p>
        </p:txBody>
      </p:sp>
      <p:sp>
        <p:nvSpPr>
          <p:cNvPr id="21" name="วงรี 20"/>
          <p:cNvSpPr/>
          <p:nvPr/>
        </p:nvSpPr>
        <p:spPr>
          <a:xfrm>
            <a:off x="8001024" y="4500570"/>
            <a:ext cx="642942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th-TH" dirty="0"/>
          </a:p>
        </p:txBody>
      </p:sp>
      <p:sp>
        <p:nvSpPr>
          <p:cNvPr id="22" name="วงรี 21"/>
          <p:cNvSpPr/>
          <p:nvPr/>
        </p:nvSpPr>
        <p:spPr>
          <a:xfrm>
            <a:off x="8001024" y="5429264"/>
            <a:ext cx="642942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th-TH" dirty="0"/>
          </a:p>
        </p:txBody>
      </p:sp>
      <p:cxnSp>
        <p:nvCxnSpPr>
          <p:cNvPr id="26" name="ตัวเชื่อมต่อตรง 25"/>
          <p:cNvCxnSpPr/>
          <p:nvPr/>
        </p:nvCxnSpPr>
        <p:spPr>
          <a:xfrm>
            <a:off x="7000892" y="1571612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ตัวเชื่อมต่อตรง 30"/>
          <p:cNvCxnSpPr/>
          <p:nvPr/>
        </p:nvCxnSpPr>
        <p:spPr>
          <a:xfrm>
            <a:off x="7000892" y="4071942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ตัวเชื่อมต่อตรง 38"/>
          <p:cNvCxnSpPr/>
          <p:nvPr/>
        </p:nvCxnSpPr>
        <p:spPr>
          <a:xfrm>
            <a:off x="7000892" y="5000636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ตัวเชื่อมต่อตรง 40"/>
          <p:cNvCxnSpPr/>
          <p:nvPr/>
        </p:nvCxnSpPr>
        <p:spPr>
          <a:xfrm>
            <a:off x="6500826" y="5929330"/>
            <a:ext cx="14287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214282" y="0"/>
            <a:ext cx="8715435" cy="76944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การออกแบบหน่วยการ</a:t>
            </a:r>
            <a:r>
              <a:rPr lang="th-TH" sz="4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เรียนรู้อิงมาตรฐาน</a:t>
            </a:r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928662" y="928670"/>
            <a:ext cx="7127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ใช้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หลักการของ  </a:t>
            </a:r>
            <a:r>
              <a:rPr lang="en-US" sz="40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Backward Design</a:t>
            </a:r>
            <a:r>
              <a:rPr lang="th-TH" sz="40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  มี </a:t>
            </a:r>
            <a:r>
              <a:rPr lang="en-US" sz="40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sz="40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ขั้น</a:t>
            </a: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214283" y="1643050"/>
            <a:ext cx="8929717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ขั้นที่ </a:t>
            </a:r>
            <a:r>
              <a:rPr lang="en-US" sz="3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กำหนดมาตรฐาน/ตัวชี้วัด เป็นเป้าหมายของการจัดการเรียนรู้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214282" y="2571744"/>
            <a:ext cx="8643998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3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ขั้น</a:t>
            </a: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en-US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2</a:t>
            </a:r>
            <a:r>
              <a:rPr lang="en-US" sz="36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กำหนด</a:t>
            </a:r>
            <a:r>
              <a:rPr lang="th-TH" sz="3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ร่องรอยหลักฐานที่ให้นักเรียนปฏิบัติแล้วสะท้อน  </a:t>
            </a:r>
            <a:br>
              <a:rPr lang="th-TH" sz="3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en-US" sz="36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6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ความสามารถ</a:t>
            </a:r>
            <a:r>
              <a:rPr lang="th-TH" sz="3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ของผู้เรียนตามที่ระบุไว้ในมาตรฐานนั้น </a:t>
            </a:r>
            <a:br>
              <a:rPr lang="th-TH" sz="3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en-US" sz="36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36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3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ชิ้นงาน / ภาระงาน </a:t>
            </a:r>
            <a:r>
              <a:rPr lang="en-US" sz="3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+ </a:t>
            </a:r>
            <a:r>
              <a:rPr lang="th-TH" sz="3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การวัดและประเมินผล)</a:t>
            </a:r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179389" y="4572008"/>
            <a:ext cx="8964611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3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ขั้นที่ </a:t>
            </a:r>
            <a:r>
              <a:rPr lang="en-US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วางแผน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จัดกิจกรรมการเรียนรู้ให้สอดคล้องกับสิ่งที่ผู้เรียนปฏิบัติ</a:t>
            </a:r>
            <a:r>
              <a:rPr lang="th-TH" sz="3600" b="1" dirty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174090" name="Text Box 10"/>
          <p:cNvSpPr txBox="1">
            <a:spLocks noChangeArrowheads="1"/>
          </p:cNvSpPr>
          <p:nvPr/>
        </p:nvSpPr>
        <p:spPr bwMode="auto">
          <a:xfrm>
            <a:off x="214282" y="5500702"/>
            <a:ext cx="517843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3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ขั้นที่ </a:t>
            </a:r>
            <a:r>
              <a:rPr lang="en-US" sz="3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3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การประเมินหน่วยการเรียนรู้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6" grpId="0" animBg="1"/>
      <p:bldP spid="174087" grpId="0" animBg="1"/>
      <p:bldP spid="174088" grpId="0" animBg="1"/>
      <p:bldP spid="17409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ขั้นที่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1 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เป้าหมาย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สำคัญของการจัดการ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เรียนรู้สิ่งแวดล้อมศึกษา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214282" y="928670"/>
            <a:ext cx="85645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ตามหลักสูตร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แกนนกลาง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51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Standard – based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Curriculum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4071934" y="1571612"/>
            <a:ext cx="1152525" cy="64135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dirty="0"/>
              <a:t> </a:t>
            </a: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เน้นที่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2643174" y="2428868"/>
            <a:ext cx="4143404" cy="646331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มาตรฐานการเรียนรู้ / ตัวชี้วัด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2643174" y="3643314"/>
            <a:ext cx="4143405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นักเรียนเกิดสมรรถนะ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สำคัญ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43174" y="5643578"/>
            <a:ext cx="4214842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จุดมุ่งหมายสิ่งแวดล้อมศึกษา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43174" y="4643446"/>
            <a:ext cx="4143404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คุณลักษณะอันพึงประสงค์  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0" name="ตัวเชื่อมต่อตรง 19"/>
          <p:cNvCxnSpPr>
            <a:stCxn id="5127" idx="2"/>
            <a:endCxn id="18" idx="0"/>
          </p:cNvCxnSpPr>
          <p:nvPr/>
        </p:nvCxnSpPr>
        <p:spPr>
          <a:xfrm rot="5400000">
            <a:off x="4537977" y="4466545"/>
            <a:ext cx="353801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ตัวเชื่อมต่อตรง 32"/>
          <p:cNvCxnSpPr/>
          <p:nvPr/>
        </p:nvCxnSpPr>
        <p:spPr>
          <a:xfrm rot="5400000">
            <a:off x="4537976" y="5463288"/>
            <a:ext cx="353801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ลูกศรลง 14"/>
          <p:cNvSpPr/>
          <p:nvPr/>
        </p:nvSpPr>
        <p:spPr>
          <a:xfrm>
            <a:off x="4572000" y="3143248"/>
            <a:ext cx="357190" cy="2857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2500306"/>
            <a:ext cx="2571768" cy="285752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การสื่อสาร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การคิด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การแก้ปัญหา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การใช้ทักษะชีวิต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การใช้เทคโนโลยี </a:t>
            </a:r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000364" y="2500282"/>
            <a:ext cx="3071834" cy="4357718"/>
          </a:xfrm>
          <a:solidFill>
            <a:schemeClr val="tx2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รักชาติ  ศาสน์ กษัตริย์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ซื่อสัตย์สุจริต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มีวินัย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ใฝ่เรียนรู้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อยู่อย่างเพียงพอ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มุ่งมั่นในการทำงาน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รักความเป็นไทย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มีจิตสาธารณะ</a:t>
            </a:r>
          </a:p>
          <a:p>
            <a:pPr eaLnBrk="1" hangingPunct="1">
              <a:lnSpc>
                <a:spcPct val="90000"/>
              </a:lnSpc>
              <a:defRPr/>
            </a:pPr>
            <a:endParaRPr lang="th-TH" sz="3600" dirty="0" smtClean="0"/>
          </a:p>
        </p:txBody>
      </p:sp>
      <p:cxnSp>
        <p:nvCxnSpPr>
          <p:cNvPr id="6" name="ตัวเชื่อมต่อตรง 5"/>
          <p:cNvCxnSpPr/>
          <p:nvPr/>
        </p:nvCxnSpPr>
        <p:spPr>
          <a:xfrm rot="16200000" flipH="1">
            <a:off x="3898105" y="745309"/>
            <a:ext cx="91916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86512" y="2571744"/>
            <a:ext cx="2643206" cy="3046988"/>
          </a:xfrm>
          <a:prstGeom prst="rect">
            <a:avLst/>
          </a:prstGeom>
          <a:solidFill>
            <a:srgbClr val="94DF87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dirty="0" smtClean="0"/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ความตระหนัก</a:t>
            </a:r>
          </a:p>
          <a:p>
            <a:pPr>
              <a:buFont typeface="Arial" pitchFamily="34" charset="0"/>
              <a:buChar char="•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ความรู้</a:t>
            </a:r>
          </a:p>
          <a:p>
            <a:pPr>
              <a:buFont typeface="Arial" pitchFamily="34" charset="0"/>
              <a:buChar char="•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เจตคติ</a:t>
            </a:r>
          </a:p>
          <a:p>
            <a:pPr>
              <a:buFont typeface="Arial" pitchFamily="34" charset="0"/>
              <a:buChar char="•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ทักษะ</a:t>
            </a:r>
          </a:p>
          <a:p>
            <a:pPr>
              <a:buFont typeface="Arial" pitchFamily="34" charset="0"/>
              <a:buChar char="•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การมีส่วนร่วม</a:t>
            </a:r>
          </a:p>
          <a:p>
            <a:pPr>
              <a:buFont typeface="Arial" pitchFamily="34" charset="0"/>
              <a:buChar char="•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การประเมินผล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142844" y="1571612"/>
            <a:ext cx="250033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สมรรถนะสำคัญ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2857488" y="1500174"/>
            <a:ext cx="314327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คุณลักษณะอันพึงประสงค์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6215074" y="1500174"/>
            <a:ext cx="271467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จุดมุ่งหมายของ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EESD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เป้าหมายสำคัญของการจัดการ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เรียนรู้สิ่งแวดล้อมศึกษา</a:t>
            </a:r>
            <a:br>
              <a:rPr lang="th-TH" sz="4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ตามหลักสูตรแกนกลางการศึกษาขั้นพื้นฐาน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สิ่งแวดล้อมศึกษา 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000108"/>
            <a:ext cx="86439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th-TH" sz="6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คือ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กระบวนการเรียนรู้และการเผยแพร่ความรู้</a:t>
            </a:r>
            <a:br>
              <a:rPr lang="th-TH" sz="44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ให้มีความสำนึกและห่วงใยในปัญหาสิ่งแวดล้อม รวมทั้งปัญหาที่เกี่ยวข้องอื่นๆ มี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ความตระหนัก มีความรู้ เจตคติ  ทักษะ มีส่วนร่วมในการแก้ปัญหา และสามารถตัดสินใจในการประเมินทางเลือกในสถานการณ์ปัญหาสิ่งแวดล้อมได้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มุมมน 4"/>
          <p:cNvSpPr/>
          <p:nvPr/>
        </p:nvSpPr>
        <p:spPr>
          <a:xfrm>
            <a:off x="0" y="0"/>
            <a:ext cx="9144000" cy="10001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การวิเคราะห์ความเชื่อมโยงของมาตรฐานการเรียนรู้/ตัวชี้วัด สมรรถนะสำคัญ คุณลักษณะอันพึงประสงค์ และจุดมุ่งหมายสิ่งแวดล้อมศึกษา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214280" y="1285860"/>
          <a:ext cx="8715437" cy="5029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64200"/>
                <a:gridCol w="1743093"/>
                <a:gridCol w="1743093"/>
                <a:gridCol w="2021963"/>
                <a:gridCol w="1743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(ผู้เรียนรู้อะไร/ทำอะไรได้)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th-TH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          นำไปสู่ 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ความคิดรวบยอด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จุดมุ่งหมายสิ่งแวดล้อมศึกษา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สมรรถนะสำคัญของผู้เรียน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คุณลักษณะอันพึงประสงค์ 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1.สำรวจทรัพยากรธรรมชาติและอภิปรายการใช้ทรัพยากร ธรรมชาติ 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ผู้เรียนรู้อะไร</a:t>
                      </a:r>
                      <a:b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รู้จักทรัพยากร ธรรมชาติในท้องถิ่น</a:t>
                      </a:r>
                      <a:b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ทำอะไรได้ </a:t>
                      </a:r>
                      <a:b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สำรวจทรัพยากร</a:t>
                      </a:r>
                      <a:b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ธรรมชาติและอภิปรายการใช้ทรัพยากรธรรมชาติในท้องถิ่น</a:t>
                      </a:r>
                      <a:r>
                        <a:rPr lang="th-TH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th-TH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1.ความตระหนัก</a:t>
                      </a:r>
                      <a:b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2.ความรู้</a:t>
                      </a:r>
                    </a:p>
                    <a:p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3.เกิดเจตคติ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1.ความสามารถในการสื่อสาร</a:t>
                      </a:r>
                    </a:p>
                    <a:p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2.ความสามารถในการคิด</a:t>
                      </a:r>
                    </a:p>
                    <a:p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3.ความสามารถในการใช้เทคโนโลยี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1.ใฝ่เรียนรู้</a:t>
                      </a:r>
                      <a:b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2.มุ่งมั่นในการทำงาน</a:t>
                      </a:r>
                    </a:p>
                    <a:p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142844" y="857232"/>
            <a:ext cx="90011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1. 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ชิ้นงาน/ภาระงาน  เป็นสิ่งที่ครูกำหนดให้ หรือครูผู้สอนและผู้เรียน</a:t>
            </a:r>
            <a:br>
              <a:rPr lang="th-TH" sz="36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ร่วมกัน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กำหนด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ขึ้น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โดยผู้เรียนได้ลงมือปฏิบัติในแต่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ละหน่วย</a:t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  การ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เรียนรู้ </a:t>
            </a:r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0" y="2500306"/>
            <a:ext cx="90011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2. 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ชิ้นงาน / ภาระงานต้องแสดงให้เห็นถึงพัฒนาการในการ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เรียนรู้</a:t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   ของ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ผู้เรียน</a:t>
            </a:r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0" y="3786190"/>
            <a:ext cx="87503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 smtClean="0">
                <a:latin typeface="DilleniaUPC" pitchFamily="18" charset="-34"/>
                <a:cs typeface="DilleniaUPC" pitchFamily="18" charset="-34"/>
              </a:rPr>
              <a:t> 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ชิ้นงาน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/เป็นร่องรอยหลักฐานแสดงว่าผู้เรียนมีความรู้ และ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ทักษะ</a:t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    ถึงมาตรฐาน/ตัวชี้วัดที่กำหนด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ในหน่วยการเรียนรู้</a:t>
            </a:r>
          </a:p>
        </p:txBody>
      </p:sp>
      <p:sp>
        <p:nvSpPr>
          <p:cNvPr id="158729" name="Text Box 9"/>
          <p:cNvSpPr txBox="1">
            <a:spLocks noChangeArrowheads="1"/>
          </p:cNvSpPr>
          <p:nvPr/>
        </p:nvSpPr>
        <p:spPr bwMode="auto">
          <a:xfrm>
            <a:off x="142844" y="5072074"/>
            <a:ext cx="90011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ชิ้นงาน/ภาระงานอาจเกิดขึ้นในระหว่างการจัดการเรียนรู้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หรือ</a:t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 เป็นการรวบยอด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ความรู้และทักษะนั้นออกมาใช้อย่างเป็นรูปธรรม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ขั้นที่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2 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การกำหนดภาระงาน 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6" grpId="0"/>
      <p:bldP spid="158727" grpId="0"/>
      <p:bldP spid="158728" grpId="0"/>
      <p:bldP spid="158729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Oval 4"/>
          <p:cNvSpPr>
            <a:spLocks noChangeArrowheads="1"/>
          </p:cNvSpPr>
          <p:nvPr/>
        </p:nvSpPr>
        <p:spPr bwMode="auto">
          <a:xfrm>
            <a:off x="3071802" y="142852"/>
            <a:ext cx="3167063" cy="10080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h-TH" sz="4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ตัวอย่างชิ้นงาน</a:t>
            </a:r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857224" y="1142984"/>
            <a:ext cx="810263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รายงาน  เรียงความ  จดหมาย  โคลง  กลอน หนังสือเล่ม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เล็ก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แผนภาพ  แผนผัง  แผนภูมิ  ภาพวาด  กราฟ  ตาราง  งานประดิษฐ์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งาน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แสดงนิทรรศการ  หุ่นจำลอง  แฟ้มสะสมงาน  ฯลฯ </a:t>
            </a:r>
          </a:p>
        </p:txBody>
      </p:sp>
      <p:sp>
        <p:nvSpPr>
          <p:cNvPr id="171015" name="Oval 7"/>
          <p:cNvSpPr>
            <a:spLocks noChangeArrowheads="1"/>
          </p:cNvSpPr>
          <p:nvPr/>
        </p:nvSpPr>
        <p:spPr bwMode="auto">
          <a:xfrm>
            <a:off x="3071802" y="2786058"/>
            <a:ext cx="3167062" cy="93503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ตัวอย่างภาระงาน</a:t>
            </a:r>
          </a:p>
        </p:txBody>
      </p:sp>
      <p:sp>
        <p:nvSpPr>
          <p:cNvPr id="171017" name="Text Box 9"/>
          <p:cNvSpPr txBox="1">
            <a:spLocks noChangeArrowheads="1"/>
          </p:cNvSpPr>
          <p:nvPr/>
        </p:nvSpPr>
        <p:spPr bwMode="auto">
          <a:xfrm>
            <a:off x="571472" y="3786190"/>
            <a:ext cx="831853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การพูด/ รายงานปากเปล่า  การอภิปราย  การอ่าน  กล่าวรายงาน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โต้วาที 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ร้องเพลง  เล่นดนตรี  การเคลื่อนไหวร่างกาย ฯลฯ </a:t>
            </a:r>
          </a:p>
        </p:txBody>
      </p:sp>
      <p:sp>
        <p:nvSpPr>
          <p:cNvPr id="171019" name="Text Box 11"/>
          <p:cNvSpPr txBox="1">
            <a:spLocks noChangeArrowheads="1"/>
          </p:cNvSpPr>
          <p:nvPr/>
        </p:nvSpPr>
        <p:spPr bwMode="auto">
          <a:xfrm>
            <a:off x="539750" y="5445125"/>
            <a:ext cx="8353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th-TH" sz="3200"/>
          </a:p>
        </p:txBody>
      </p:sp>
      <p:sp>
        <p:nvSpPr>
          <p:cNvPr id="171020" name="AutoShape 12"/>
          <p:cNvSpPr>
            <a:spLocks noChangeArrowheads="1"/>
          </p:cNvSpPr>
          <p:nvPr/>
        </p:nvSpPr>
        <p:spPr bwMode="auto">
          <a:xfrm>
            <a:off x="785786" y="4857760"/>
            <a:ext cx="7532713" cy="1641464"/>
          </a:xfrm>
          <a:prstGeom prst="upArrowCallout">
            <a:avLst>
              <a:gd name="adj1" fmla="val 132193"/>
              <a:gd name="adj2" fmla="val 132193"/>
              <a:gd name="adj3" fmla="val 16667"/>
              <a:gd name="adj4" fmla="val 66667"/>
            </a:avLst>
          </a:prstGeom>
          <a:solidFill>
            <a:srgbClr val="0070C0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3200" b="1" dirty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งานที่มีลักษณะผสมผสานกันระหว่างชิ้นงาน/ภาระงาน</a:t>
            </a:r>
            <a:br>
              <a:rPr lang="th-TH" sz="3200" b="1" dirty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โครงงาน  การทดลอง  การสาธิต  ละคร  </a:t>
            </a:r>
            <a:r>
              <a:rPr lang="th-TH" sz="3200" b="1" dirty="0" smtClean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วีดีทัศน์ </a:t>
            </a:r>
            <a:r>
              <a:rPr lang="th-TH" sz="3200" b="1" dirty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ฯลฯ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7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 animBg="1"/>
      <p:bldP spid="171014" grpId="0"/>
      <p:bldP spid="171015" grpId="0" animBg="1"/>
      <p:bldP spid="171017" grpId="0"/>
      <p:bldP spid="171020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ขั้นที่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 การออกแบบการจัด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กิจกรรมการ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เรียนรู้</a:t>
            </a:r>
            <a:endParaRPr lang="th-TH" sz="4000" b="1" dirty="0">
              <a:solidFill>
                <a:schemeClr val="bg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00034" y="1142984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กิจกรรมการเรียนรู้เป็นหัวใจสำคัญที่จะช่วยให้ผู้เรียนเกิดการพัฒนาทำให้ผู้เรียนมี</a:t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71472" y="2285992"/>
            <a:ext cx="80724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DilleniaUPC" pitchFamily="18" charset="-34"/>
                <a:cs typeface="DilleniaUPC" pitchFamily="18" charset="-34"/>
              </a:rPr>
              <a:t>                - 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ความรู้</a:t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         -  ทักษะ/กระบวนการ </a:t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         -  เจตคติ</a:t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ตามมาตรฐานและตัวชี้วัดชั้นปีที่กำหนดไว้ในแต่ละหน่วย</a:t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การเรียนรู้/แผนการเรียนรู้  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0" y="1000108"/>
          <a:ext cx="9144001" cy="5429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267"/>
                <a:gridCol w="1354666"/>
                <a:gridCol w="1078042"/>
                <a:gridCol w="1075765"/>
                <a:gridCol w="1232860"/>
                <a:gridCol w="1219200"/>
                <a:gridCol w="1083733"/>
                <a:gridCol w="1151468"/>
              </a:tblGrid>
              <a:tr h="2293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</a:p>
                  </a:txBody>
                  <a:tcPr horzOverflow="overflow">
                    <a:solidFill>
                      <a:srgbClr val="94DF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ความคิด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รวบยอด</a:t>
                      </a:r>
                    </a:p>
                  </a:txBody>
                  <a:tcPr horzOverflow="overflow">
                    <a:solidFill>
                      <a:srgbClr val="94DF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สาระ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การเรียนรู้</a:t>
                      </a:r>
                    </a:p>
                    <a:p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94DF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สมรรถนะสำคัญ</a:t>
                      </a:r>
                      <a:endParaRPr lang="th-TH" sz="24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94DF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คุณลักษณะ</a:t>
                      </a:r>
                    </a:p>
                    <a:p>
                      <a:pPr algn="ctr"/>
                      <a:endParaRPr lang="th-TH" sz="24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94DF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จุดมุ่งหมาย</a:t>
                      </a:r>
                      <a:b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สิ่งแวดล้อมศึกษา</a:t>
                      </a:r>
                    </a:p>
                  </a:txBody>
                  <a:tcPr horzOverflow="overflow">
                    <a:solidFill>
                      <a:srgbClr val="94DF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ชิ้นงาน/ภาระงาน</a:t>
                      </a:r>
                    </a:p>
                  </a:txBody>
                  <a:tcPr horzOverflow="overflow">
                    <a:solidFill>
                      <a:srgbClr val="94DF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แนว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การจัดกิจกรรมการเรียนรู้</a:t>
                      </a:r>
                    </a:p>
                  </a:txBody>
                  <a:tcPr horzOverflow="overflow">
                    <a:solidFill>
                      <a:srgbClr val="94DF87"/>
                    </a:solidFill>
                  </a:tcPr>
                </a:tc>
              </a:tr>
              <a:tr h="3135586">
                <a:tc>
                  <a:txBody>
                    <a:bodyPr/>
                    <a:lstStyle/>
                    <a:p>
                      <a:endParaRPr lang="th-TH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ผู้เรียนรู้อะไร</a:t>
                      </a:r>
                      <a:b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ผู้เรียนทำอะไรได้บ้าง</a:t>
                      </a:r>
                    </a:p>
                    <a:p>
                      <a:endParaRPr lang="th-TH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71472" y="142852"/>
            <a:ext cx="8229600" cy="8572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illeniaUPC" pitchFamily="18" charset="-34"/>
                <a:ea typeface="+mj-ea"/>
                <a:cs typeface="DilleniaUPC" pitchFamily="18" charset="-34"/>
              </a:rPr>
              <a:t>การออกแบบจัดทำหน่วยการเรียนรู้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illeniaUPC" pitchFamily="18" charset="-34"/>
              <a:ea typeface="+mj-ea"/>
              <a:cs typeface="Dillen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0"/>
            <a:ext cx="5857916" cy="64633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หน่วยการเรียนรู้ เรื่อง....................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28" y="571480"/>
            <a:ext cx="604867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มาตรฐานการเรียนรู้ /ตัวชี้วัด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สาระสำคัญ/ความคิดรวบยอด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สาระการเรียนรู้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3.1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สาระการเรียนรู้แกนกลาง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3.2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สาระการเรียนรู้ท้องถิ่น (ถ้ามี) 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สมรรถนะสำคัญ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คุณลักษณะอันพึงประสงค์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จุดมุ่งหมายสิ่งแวดล้อมศึกษา</a:t>
            </a:r>
            <a:b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7.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ชิ้นงาน/ภาระงาน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8.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การวัดและประเมินผล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9.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กิจกรรมการเรียนรู้</a:t>
            </a:r>
          </a:p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10.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สื่อและแหล่งเรียนรู้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11.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เวลาเรียน จำนวนชั่วโมง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03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ขั้นที่ </a:t>
            </a:r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  การประเมินหน่วยการเรียนรู้</a:t>
            </a:r>
            <a:endParaRPr lang="th-TH" sz="4800" b="1" dirty="0">
              <a:solidFill>
                <a:schemeClr val="bg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928670"/>
            <a:ext cx="88582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ชื่อหน่วยการเรียนรู้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น่าสนใจ กะทัดรัด ชัดเจน ครอบคลุมเนื้อหาสาระ</a:t>
            </a:r>
            <a:br>
              <a:rPr lang="th-TH" sz="3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  และสถานการณ์สิ่งแวดล้อม </a:t>
            </a:r>
            <a:br>
              <a:rPr lang="th-TH" sz="3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มาตรฐานการเรียนรู้/ตัวชี้วัด สมรรถนะสำคัญของผู้เรียน คุณลักษณะอันพึง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ประสงค์ และวัตถุประสงค์สิ่งแวดล้อมศึกษา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มีความเชื่อมโยงกันอย่างเหมาะสม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ความสอดคล้องของสาระสำคัญ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/ความคิดรวบยอดกับ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มาตรฐาน/ตัวชี้วัด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ความสอดคล้องของสาระสำคัญ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/ความคิดรวบยอดกับ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สาระการเรียนรู้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ความเชื่อมโยงสัมพันธ์กัน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ระหว่างชื่อหน่วยการเรียนรู้ มาตรฐาน/ตัวชี้วัด</a:t>
            </a:r>
            <a:br>
              <a:rPr lang="th-TH" sz="3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   สาระสำคัญ/ความคิดรวบยอด และสาระการเรียนรู้</a:t>
            </a:r>
            <a:br>
              <a:rPr lang="th-TH" sz="3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กิจกรรมการเรียนรู้สอดคล้อง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กับสาระการเรียนรู้ มาตรฐาน/ตัวชี้วัด </a:t>
            </a:r>
            <a:br>
              <a:rPr lang="th-TH" sz="3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7.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กิจกรรมการเรียนรู้มีความครอบคลุมในการพัฒนาผู้เรียน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ให้มีความรู้ ทักษะ</a:t>
            </a:r>
            <a:br>
              <a:rPr lang="th-TH" sz="3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  กระบวนการ และคุณลักษณะอันพึงประสงค์</a:t>
            </a:r>
            <a:br>
              <a:rPr lang="th-TH" sz="3200" dirty="0" smtClean="0">
                <a:latin typeface="TH SarabunPSK" pitchFamily="34" charset="-34"/>
                <a:cs typeface="TH SarabunPSK" pitchFamily="34" charset="-34"/>
              </a:rPr>
            </a:b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ขั้นที่ </a:t>
            </a:r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  การประเมินหน่วยการเรียนรู้</a:t>
            </a:r>
            <a:endParaRPr lang="th-TH" sz="4800" b="1" dirty="0">
              <a:solidFill>
                <a:schemeClr val="bg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142984"/>
            <a:ext cx="87154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8.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กิจกรรมการเรียนรู้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มีความเหมาะสมสามารถนำผู้เรียนไปสู่การสร้างชิ้นงาน/</a:t>
            </a:r>
            <a:br>
              <a:rPr lang="th-TH" sz="3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    ภาระงาน</a:t>
            </a:r>
            <a:br>
              <a:rPr lang="th-TH" sz="3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9.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มีการประเมินผลตามสภาพจริงและสอดคล้อง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กับมาตรฐานการเรียนรู้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/</a:t>
            </a:r>
            <a:br>
              <a:rPr lang="th-TH" sz="3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   ตัวชี้วัด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10.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ประเด็นและเกณฑ์การประเมินสามารถสะท้อนคุณภาพ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ผู้เรียน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ตามมาตรฐานการ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เรียนรู้/ตัวชี้วัด และจุดประสงค์สิ่งแวดล้อมศึกษา</a:t>
            </a:r>
            <a:br>
              <a:rPr lang="th-TH" sz="3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11.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ความเหมาะสมในการกำหนดสื่อการเรียนรู้/แหล่งการเรียนรู้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ในแต่ละ</a:t>
            </a:r>
            <a:br>
              <a:rPr lang="th-TH" sz="3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    กิจกรรม</a:t>
            </a:r>
            <a:br>
              <a:rPr lang="th-TH" sz="3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12.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หน่วยการเรียนรู้ที่จัดกำหนดเวลาได้เหมาะสม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กับกิจกรรม และ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สามารถ</a:t>
            </a:r>
            <a:br>
              <a:rPr lang="th-TH" sz="3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    นำไป</a:t>
            </a:r>
            <a:r>
              <a:rPr lang="th-TH" sz="3200" dirty="0" err="1" smtClean="0">
                <a:latin typeface="TH SarabunPSK" pitchFamily="34" charset="-34"/>
                <a:cs typeface="TH SarabunPSK" pitchFamily="34" charset="-34"/>
              </a:rPr>
              <a:t>ปฎิบัติ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ได้จริง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38883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กิจกรรมฝึกปฏิบัติ </a:t>
            </a:r>
            <a:r>
              <a:rPr lang="en-US" sz="5400" b="1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จัดทำหน่วยการเรียนรู้สิ่งแวดล้อมศึกษา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643050"/>
            <a:ext cx="87868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แต่ละโรงเรียนให้ออกแบบหน่วยการเรียนรู้สิ่งแวดล้อมศึกษา</a:t>
            </a:r>
          </a:p>
          <a:p>
            <a:pPr marL="742950" indent="-742950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  ตามที่กำหนดให้สอดคล้องกับบริบท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ของท้องถิ่น </a:t>
            </a: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742950" indent="-742950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  หรือ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สภาพปัญหา/ความ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ต้องการพัฒนา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ของ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โรงเรียน </a:t>
            </a: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742950" indent="-742950"/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จัดทำหน่วยการเรียนรู้สิ่งแวดล้อมศึกษาของแต่ละโรงเรียน</a:t>
            </a:r>
          </a:p>
          <a:p>
            <a:pPr marL="742950" indent="-742950"/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นำหน่วยการเรียนรู้ของแต่ละโรงเรียนมาแลกเปลี่ยนเรียนรู้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66FF33"/>
          </a:solidFill>
        </p:spPr>
        <p:txBody>
          <a:bodyPr wrap="square">
            <a:spAutoFit/>
          </a:bodyPr>
          <a:lstStyle/>
          <a:p>
            <a:pPr algn="ctr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การพัฒนาที่ยั่งยืน</a:t>
            </a:r>
            <a:endParaRPr lang="th-TH" sz="4800" dirty="0"/>
          </a:p>
        </p:txBody>
      </p:sp>
      <p:pic>
        <p:nvPicPr>
          <p:cNvPr id="35846" name="Picture 6" descr="อุตสาหกรรม อุตสาหกรรม ..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643314"/>
            <a:ext cx="2928958" cy="2643208"/>
          </a:xfrm>
          <a:prstGeom prst="rect">
            <a:avLst/>
          </a:prstGeom>
          <a:noFill/>
        </p:spPr>
      </p:pic>
      <p:pic>
        <p:nvPicPr>
          <p:cNvPr id="8" name="Picture 4" descr="สิ่งแวดล้อมทางธรรมชาติ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1071546"/>
            <a:ext cx="3024198" cy="2268151"/>
          </a:xfrm>
          <a:prstGeom prst="rect">
            <a:avLst/>
          </a:prstGeom>
          <a:noFill/>
        </p:spPr>
      </p:pic>
      <p:pic>
        <p:nvPicPr>
          <p:cNvPr id="35848" name="Picture 8" descr="การส่งเสริมการประกอบ ...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3643314"/>
            <a:ext cx="2952760" cy="2598920"/>
          </a:xfrm>
          <a:prstGeom prst="rect">
            <a:avLst/>
          </a:prstGeom>
          <a:noFill/>
        </p:spPr>
      </p:pic>
      <p:sp>
        <p:nvSpPr>
          <p:cNvPr id="10" name="ลูกศรซ้าย-ขวา 9"/>
          <p:cNvSpPr/>
          <p:nvPr/>
        </p:nvSpPr>
        <p:spPr>
          <a:xfrm rot="2646684">
            <a:off x="5996117" y="1933780"/>
            <a:ext cx="2121345" cy="640870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ลูกศรซ้าย-ขวา 10"/>
          <p:cNvSpPr/>
          <p:nvPr/>
        </p:nvSpPr>
        <p:spPr>
          <a:xfrm rot="18893424">
            <a:off x="1274979" y="1930808"/>
            <a:ext cx="2083631" cy="633037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ลูกศรซ้าย-ขวา 11"/>
          <p:cNvSpPr/>
          <p:nvPr/>
        </p:nvSpPr>
        <p:spPr>
          <a:xfrm>
            <a:off x="3428992" y="5143512"/>
            <a:ext cx="2214578" cy="642942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3071810"/>
            <a:ext cx="8429684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การพึ่งพากันและกัน  ความเท่าเทียมเป็นธรรม   ความสมดุล  </a:t>
            </a:r>
            <a:endParaRPr lang="th-TH" sz="4000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6215074" y="6215082"/>
            <a:ext cx="178595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เศรษฐกิจ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3857620" y="785794"/>
            <a:ext cx="178595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สิ่งแวดล้อม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1000100" y="6215082"/>
            <a:ext cx="178595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สังคม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2879</TotalTime>
  <Words>2997</Words>
  <Application>Microsoft Office PowerPoint</Application>
  <PresentationFormat>นำเสนอทางหน้าจอ (4:3)</PresentationFormat>
  <Paragraphs>503</Paragraphs>
  <Slides>88</Slides>
  <Notes>2</Notes>
  <HiddenSlides>0</HiddenSlides>
  <MMClips>1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88</vt:i4>
      </vt:variant>
    </vt:vector>
  </HeadingPairs>
  <TitlesOfParts>
    <vt:vector size="89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  <vt:lpstr>ภาพนิ่ง 33</vt:lpstr>
      <vt:lpstr>ภาพนิ่ง 34</vt:lpstr>
      <vt:lpstr>ภาพนิ่ง 35</vt:lpstr>
      <vt:lpstr>ภาพนิ่ง 36</vt:lpstr>
      <vt:lpstr>ภาพนิ่ง 37</vt:lpstr>
      <vt:lpstr>ภาพนิ่ง 38</vt:lpstr>
      <vt:lpstr>ภาพนิ่ง 39</vt:lpstr>
      <vt:lpstr>ภาพนิ่ง 40</vt:lpstr>
      <vt:lpstr>ภาพนิ่ง 41</vt:lpstr>
      <vt:lpstr>ภาพนิ่ง 42</vt:lpstr>
      <vt:lpstr>ภาพนิ่ง 43</vt:lpstr>
      <vt:lpstr>ภาพนิ่ง 44</vt:lpstr>
      <vt:lpstr>ภาพนิ่ง 45</vt:lpstr>
      <vt:lpstr>ภาพนิ่ง 46</vt:lpstr>
      <vt:lpstr>ภาพนิ่ง 47</vt:lpstr>
      <vt:lpstr>ภาพนิ่ง 48</vt:lpstr>
      <vt:lpstr>ภาพนิ่ง 49</vt:lpstr>
      <vt:lpstr>ภาพนิ่ง 50</vt:lpstr>
      <vt:lpstr>ภาพนิ่ง 51</vt:lpstr>
      <vt:lpstr>ภาพนิ่ง 52</vt:lpstr>
      <vt:lpstr>ภาพนิ่ง 53</vt:lpstr>
      <vt:lpstr>ภาพนิ่ง 54</vt:lpstr>
      <vt:lpstr>ภาพนิ่ง 55</vt:lpstr>
      <vt:lpstr>ภาพนิ่ง 56</vt:lpstr>
      <vt:lpstr>ภาพนิ่ง 57</vt:lpstr>
      <vt:lpstr>ภาพนิ่ง 58</vt:lpstr>
      <vt:lpstr>ภาพนิ่ง 59</vt:lpstr>
      <vt:lpstr>ภาพนิ่ง 60</vt:lpstr>
      <vt:lpstr>ภาพนิ่ง 61</vt:lpstr>
      <vt:lpstr>ภาพนิ่ง 62</vt:lpstr>
      <vt:lpstr>ภาพนิ่ง 63</vt:lpstr>
      <vt:lpstr>ภาพนิ่ง 64</vt:lpstr>
      <vt:lpstr>ภาพนิ่ง 65</vt:lpstr>
      <vt:lpstr>ภาพนิ่ง 66</vt:lpstr>
      <vt:lpstr>ภาพนิ่ง 67</vt:lpstr>
      <vt:lpstr>ภาพนิ่ง 68</vt:lpstr>
      <vt:lpstr>ภาพนิ่ง 69</vt:lpstr>
      <vt:lpstr>ภาพนิ่ง 70</vt:lpstr>
      <vt:lpstr>ภาพนิ่ง 71</vt:lpstr>
      <vt:lpstr>ภาพนิ่ง 72</vt:lpstr>
      <vt:lpstr>ภาพนิ่ง 73</vt:lpstr>
      <vt:lpstr>ภาพนิ่ง 74</vt:lpstr>
      <vt:lpstr>ภาพนิ่ง 75</vt:lpstr>
      <vt:lpstr>ภาพนิ่ง 76</vt:lpstr>
      <vt:lpstr>ภาพนิ่ง 77</vt:lpstr>
      <vt:lpstr>ภาพนิ่ง 78</vt:lpstr>
      <vt:lpstr>ภาพนิ่ง 79</vt:lpstr>
      <vt:lpstr>ภาพนิ่ง 80</vt:lpstr>
      <vt:lpstr>ภาพนิ่ง 81</vt:lpstr>
      <vt:lpstr>ภาพนิ่ง 82</vt:lpstr>
      <vt:lpstr>ภาพนิ่ง 83</vt:lpstr>
      <vt:lpstr>ภาพนิ่ง 84</vt:lpstr>
      <vt:lpstr>ภาพนิ่ง 85</vt:lpstr>
      <vt:lpstr>ภาพนิ่ง 86</vt:lpstr>
      <vt:lpstr>ภาพนิ่ง 87</vt:lpstr>
      <vt:lpstr>ภาพนิ่ง 88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User</dc:creator>
  <cp:lastModifiedBy>tim</cp:lastModifiedBy>
  <cp:revision>349</cp:revision>
  <dcterms:created xsi:type="dcterms:W3CDTF">2015-02-06T04:00:21Z</dcterms:created>
  <dcterms:modified xsi:type="dcterms:W3CDTF">2015-02-23T08:20:08Z</dcterms:modified>
</cp:coreProperties>
</file>